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96" d="100"/>
          <a:sy n="96" d="100"/>
        </p:scale>
        <p:origin x="132"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4A25-3E31-D766-470E-1D698D447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D51BDC-7D01-F234-3FD7-864DD0F70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CC9897-1908-02B9-C49B-6BDB12F8C71E}"/>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5" name="Footer Placeholder 4">
            <a:extLst>
              <a:ext uri="{FF2B5EF4-FFF2-40B4-BE49-F238E27FC236}">
                <a16:creationId xmlns:a16="http://schemas.microsoft.com/office/drawing/2014/main" id="{EED5CD71-95F6-B048-747F-00EEFCB5D0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3AC58B-2F3B-0ABA-993B-67284915D424}"/>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4150161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03F1-E492-275A-CDDB-39FB30FEC1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1795E0-EEAB-37A8-1D40-2E5C18C98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4AFE0A-F7A8-B7E6-8086-0E4ECD1C269D}"/>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5" name="Footer Placeholder 4">
            <a:extLst>
              <a:ext uri="{FF2B5EF4-FFF2-40B4-BE49-F238E27FC236}">
                <a16:creationId xmlns:a16="http://schemas.microsoft.com/office/drawing/2014/main" id="{680D639E-A072-A78F-83AC-4A9AE2AB23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93F83C-B4ED-659A-C162-FCCEA0346AEB}"/>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703832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C1AA8F-3B81-F9A2-0CC7-26F5FA3FC1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293DC5-E286-A6A6-A561-BF0E29A054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BFC7DA-AC9E-40EA-28A6-9D8B4C30C622}"/>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5" name="Footer Placeholder 4">
            <a:extLst>
              <a:ext uri="{FF2B5EF4-FFF2-40B4-BE49-F238E27FC236}">
                <a16:creationId xmlns:a16="http://schemas.microsoft.com/office/drawing/2014/main" id="{4ADE976C-2048-B070-D2BD-6CF9E4228F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211F4-9C7D-7B82-49F3-B2D5C5C7F6F5}"/>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394390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AFE6-1134-547B-5BAB-401DFEBE56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13574C-5C0D-2F9F-1CB0-DBEA9BD88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853A6D-C1F4-28CD-D00A-38795AC8CB25}"/>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5" name="Footer Placeholder 4">
            <a:extLst>
              <a:ext uri="{FF2B5EF4-FFF2-40B4-BE49-F238E27FC236}">
                <a16:creationId xmlns:a16="http://schemas.microsoft.com/office/drawing/2014/main" id="{4F30ABD2-ADF4-DCDC-4EBC-3C2DF5C9E9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A98E3-A621-EEEF-26E6-46E67DC610C1}"/>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152316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3D64-D198-091F-A911-D55BBF335C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CB0081-D706-F82D-5B92-0C67CC24D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43AD2E-D1CE-C03C-BF88-D0315BAC3B53}"/>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5" name="Footer Placeholder 4">
            <a:extLst>
              <a:ext uri="{FF2B5EF4-FFF2-40B4-BE49-F238E27FC236}">
                <a16:creationId xmlns:a16="http://schemas.microsoft.com/office/drawing/2014/main" id="{C529A425-ED5C-46A6-CCA3-BF3D0CC6A8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450B71-A83C-8728-00D4-1178E936843E}"/>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76783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0A024-27CE-AE92-97DE-F59C637262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6F1DA6-29F8-CE9F-01BF-0D706840D8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89D7B2-9E49-3C43-E9DF-637E68FF55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8301C2-F3D0-0A9A-A4FD-CE74CB1DAFBB}"/>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6" name="Footer Placeholder 5">
            <a:extLst>
              <a:ext uri="{FF2B5EF4-FFF2-40B4-BE49-F238E27FC236}">
                <a16:creationId xmlns:a16="http://schemas.microsoft.com/office/drawing/2014/main" id="{87FD02CA-3E0A-FAF8-77DE-C3DCDC7A66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DF238-7860-30EA-F5C3-01E5DD60A1BB}"/>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3635132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0F29-5FC8-7940-A395-959CA92C52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405016-1C56-6145-A5D6-79E0AABEC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687BF-9AC4-1277-80EC-DF3E02F123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14E9F09-775E-52DC-1284-122BF26A6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6A768E-8512-7110-BAF2-A0E161991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9CBFC5-9582-6F05-055A-16FBD4D3AF75}"/>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8" name="Footer Placeholder 7">
            <a:extLst>
              <a:ext uri="{FF2B5EF4-FFF2-40B4-BE49-F238E27FC236}">
                <a16:creationId xmlns:a16="http://schemas.microsoft.com/office/drawing/2014/main" id="{B8E6C179-AB6A-A542-BC6A-E06A8448BA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62F17F-9712-44AF-95AE-C2E0CB740913}"/>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312666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6EEB-D848-58BA-65B1-757E95CEDC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5CE983-7D33-38D2-67FC-5E7BA4820D52}"/>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4" name="Footer Placeholder 3">
            <a:extLst>
              <a:ext uri="{FF2B5EF4-FFF2-40B4-BE49-F238E27FC236}">
                <a16:creationId xmlns:a16="http://schemas.microsoft.com/office/drawing/2014/main" id="{73A09141-0132-8C5E-40A8-5F3D86EED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53C1E7-79C8-264A-3C5E-538FA2A66E05}"/>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300040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CA69B6-75E9-6BB6-2626-4508A4545D0D}"/>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3" name="Footer Placeholder 2">
            <a:extLst>
              <a:ext uri="{FF2B5EF4-FFF2-40B4-BE49-F238E27FC236}">
                <a16:creationId xmlns:a16="http://schemas.microsoft.com/office/drawing/2014/main" id="{D28F9E26-EB95-DD3D-633B-A0FACEA5DC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178C62-ADD9-45E5-B53C-BBDB6346B787}"/>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109644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17E3-354C-E8F8-12DA-08E43B89F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9D0CBA-184A-498F-657C-A565CD546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49095C-61E7-BCFF-18C7-4DF5F9E78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5E21D-9B47-A7E4-1A3C-29AA8E2187FE}"/>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6" name="Footer Placeholder 5">
            <a:extLst>
              <a:ext uri="{FF2B5EF4-FFF2-40B4-BE49-F238E27FC236}">
                <a16:creationId xmlns:a16="http://schemas.microsoft.com/office/drawing/2014/main" id="{EEFFCE2F-963C-0823-8E31-E9422B733D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50DC72-3369-C4F2-65F6-BC5BD2A3BE6A}"/>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296015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D2EA-4720-234D-0C2B-ADDAAA463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14A96B-58AC-3E14-3661-47B5BBB477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B8FDAD-CC3E-E3A8-54D0-D5A567B65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6DA61-ECA9-8111-6060-AC19A826CA91}"/>
              </a:ext>
            </a:extLst>
          </p:cNvPr>
          <p:cNvSpPr>
            <a:spLocks noGrp="1"/>
          </p:cNvSpPr>
          <p:nvPr>
            <p:ph type="dt" sz="half" idx="10"/>
          </p:nvPr>
        </p:nvSpPr>
        <p:spPr/>
        <p:txBody>
          <a:bodyPr/>
          <a:lstStyle/>
          <a:p>
            <a:fld id="{DBEE1C47-657B-4553-A3D0-8B87EED12121}" type="datetimeFigureOut">
              <a:rPr lang="en-GB" smtClean="0"/>
              <a:t>14/03/2023</a:t>
            </a:fld>
            <a:endParaRPr lang="en-GB"/>
          </a:p>
        </p:txBody>
      </p:sp>
      <p:sp>
        <p:nvSpPr>
          <p:cNvPr id="6" name="Footer Placeholder 5">
            <a:extLst>
              <a:ext uri="{FF2B5EF4-FFF2-40B4-BE49-F238E27FC236}">
                <a16:creationId xmlns:a16="http://schemas.microsoft.com/office/drawing/2014/main" id="{2D0A0824-0082-E283-5642-1DB87AA31B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51F796-AF4C-222C-1408-0F2537A8202C}"/>
              </a:ext>
            </a:extLst>
          </p:cNvPr>
          <p:cNvSpPr>
            <a:spLocks noGrp="1"/>
          </p:cNvSpPr>
          <p:nvPr>
            <p:ph type="sldNum" sz="quarter" idx="12"/>
          </p:nvPr>
        </p:nvSpPr>
        <p:spPr/>
        <p:txBody>
          <a:bodyPr/>
          <a:lstStyle/>
          <a:p>
            <a:fld id="{67DC0DBA-985E-4219-9A74-AA2360320036}" type="slidenum">
              <a:rPr lang="en-GB" smtClean="0"/>
              <a:t>‹#›</a:t>
            </a:fld>
            <a:endParaRPr lang="en-GB"/>
          </a:p>
        </p:txBody>
      </p:sp>
    </p:spTree>
    <p:extLst>
      <p:ext uri="{BB962C8B-B14F-4D97-AF65-F5344CB8AC3E}">
        <p14:creationId xmlns:p14="http://schemas.microsoft.com/office/powerpoint/2010/main" val="3046554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DD0ED4-8ABE-32EC-0F0E-982347DB0B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201671-EBDC-FE7D-C564-C79202D24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F06332-5D02-A6AB-11EB-574641AE4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E1C47-657B-4553-A3D0-8B87EED12121}" type="datetimeFigureOut">
              <a:rPr lang="en-GB" smtClean="0"/>
              <a:t>14/03/2023</a:t>
            </a:fld>
            <a:endParaRPr lang="en-GB"/>
          </a:p>
        </p:txBody>
      </p:sp>
      <p:sp>
        <p:nvSpPr>
          <p:cNvPr id="5" name="Footer Placeholder 4">
            <a:extLst>
              <a:ext uri="{FF2B5EF4-FFF2-40B4-BE49-F238E27FC236}">
                <a16:creationId xmlns:a16="http://schemas.microsoft.com/office/drawing/2014/main" id="{518CF120-EA0A-3CE5-4E91-1F769AC1C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24BF13C-0A01-5439-ADF7-5254ED66C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C0DBA-985E-4219-9A74-AA2360320036}" type="slidenum">
              <a:rPr lang="en-GB" smtClean="0"/>
              <a:t>‹#›</a:t>
            </a:fld>
            <a:endParaRPr lang="en-GB"/>
          </a:p>
        </p:txBody>
      </p:sp>
    </p:spTree>
    <p:extLst>
      <p:ext uri="{BB962C8B-B14F-4D97-AF65-F5344CB8AC3E}">
        <p14:creationId xmlns:p14="http://schemas.microsoft.com/office/powerpoint/2010/main" val="4029517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sacredsoulholistics.co.uk/products/ylang-ylang-essential-oil" TargetMode="External"/><Relationship Id="rId2" Type="http://schemas.openxmlformats.org/officeDocument/2006/relationships/hyperlink" Target="https://www.sacredsoulholistics.co.uk/products/patchouli-essential-oil"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hyperlink" Target="https://www.sacredsoulholistics.co.uk/products/eucalyptus-essential-oi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hyperlink" Target="https://www.sacredsoulholistics.co.uk/products/ylang-ylang-essential-oil" TargetMode="External"/><Relationship Id="rId4" Type="http://schemas.openxmlformats.org/officeDocument/2006/relationships/hyperlink" Target="https://www.sacredsoulholistics.co.uk/products/patchouli-essential-oi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1008822"/>
          </a:xfrm>
        </p:spPr>
        <p:txBody>
          <a:bodyPr>
            <a:normAutofit/>
          </a:bodyPr>
          <a:lstStyle/>
          <a:p>
            <a:r>
              <a:rPr lang="en-US" sz="4000" dirty="0">
                <a:latin typeface="Arial" panose="020B0604020202020204" pitchFamily="34" charset="0"/>
                <a:cs typeface="Arial" panose="020B0604020202020204" pitchFamily="34" charset="0"/>
              </a:rPr>
              <a:t>Aromatherapy Chemistry</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1524000" y="1560443"/>
            <a:ext cx="9144000" cy="4199283"/>
          </a:xfrm>
        </p:spPr>
        <p:txBody>
          <a:bodyPr>
            <a:normAutofit/>
          </a:bodyPr>
          <a:lstStyle/>
          <a:p>
            <a:pPr algn="l"/>
            <a:r>
              <a:rPr lang="en-US" sz="1600" dirty="0">
                <a:latin typeface="Arial" panose="020B0604020202020204" pitchFamily="34" charset="0"/>
                <a:cs typeface="Arial" panose="020B0604020202020204" pitchFamily="34" charset="0"/>
              </a:rPr>
              <a:t>All Substances are made of matter, which occupy space and has mass.</a:t>
            </a:r>
          </a:p>
          <a:p>
            <a:pPr algn="l"/>
            <a:r>
              <a:rPr lang="en-US" sz="1600" b="1" dirty="0">
                <a:latin typeface="Arial" panose="020B0604020202020204" pitchFamily="34" charset="0"/>
                <a:cs typeface="Arial" panose="020B0604020202020204" pitchFamily="34" charset="0"/>
              </a:rPr>
              <a:t>Atoms – Molecules</a:t>
            </a:r>
          </a:p>
          <a:p>
            <a:pPr algn="l"/>
            <a:r>
              <a:rPr lang="en-US" sz="1600" dirty="0">
                <a:latin typeface="Arial" panose="020B0604020202020204" pitchFamily="34" charset="0"/>
                <a:cs typeface="Arial" panose="020B0604020202020204" pitchFamily="34" charset="0"/>
              </a:rPr>
              <a:t>Solid</a:t>
            </a:r>
          </a:p>
          <a:p>
            <a:pPr algn="l"/>
            <a:r>
              <a:rPr lang="en-US" sz="1600" dirty="0">
                <a:latin typeface="Arial" panose="020B0604020202020204" pitchFamily="34" charset="0"/>
                <a:cs typeface="Arial" panose="020B0604020202020204" pitchFamily="34" charset="0"/>
              </a:rPr>
              <a:t>Liquid</a:t>
            </a:r>
          </a:p>
          <a:p>
            <a:pPr algn="l"/>
            <a:r>
              <a:rPr lang="en-US" sz="1600" dirty="0">
                <a:latin typeface="Arial" panose="020B0604020202020204" pitchFamily="34" charset="0"/>
                <a:cs typeface="Arial" panose="020B0604020202020204" pitchFamily="34" charset="0"/>
              </a:rPr>
              <a:t>Gas</a:t>
            </a:r>
          </a:p>
          <a:p>
            <a:pPr algn="l"/>
            <a:r>
              <a:rPr lang="en-US" sz="1600" dirty="0">
                <a:solidFill>
                  <a:srgbClr val="FF0000"/>
                </a:solidFill>
                <a:latin typeface="Arial" panose="020B0604020202020204" pitchFamily="34" charset="0"/>
                <a:cs typeface="Arial" panose="020B0604020202020204" pitchFamily="34" charset="0"/>
              </a:rPr>
              <a:t>Steam distillation</a:t>
            </a:r>
          </a:p>
          <a:p>
            <a:pPr algn="l"/>
            <a:r>
              <a:rPr lang="en-US" sz="1600" dirty="0">
                <a:solidFill>
                  <a:srgbClr val="FF0000"/>
                </a:solidFill>
                <a:latin typeface="Arial" panose="020B0604020202020204" pitchFamily="34" charset="0"/>
                <a:cs typeface="Arial" panose="020B0604020202020204" pitchFamily="34" charset="0"/>
              </a:rPr>
              <a:t>Diffusion</a:t>
            </a:r>
          </a:p>
          <a:p>
            <a:pPr algn="l"/>
            <a:r>
              <a:rPr lang="en-US" sz="1600" dirty="0">
                <a:solidFill>
                  <a:srgbClr val="FF0000"/>
                </a:solidFill>
                <a:latin typeface="Arial" panose="020B0604020202020204" pitchFamily="34" charset="0"/>
                <a:cs typeface="Arial" panose="020B0604020202020204" pitchFamily="34" charset="0"/>
              </a:rPr>
              <a:t>Volatile</a:t>
            </a:r>
          </a:p>
          <a:p>
            <a:endParaRPr lang="en-US" dirty="0"/>
          </a:p>
          <a:p>
            <a:endParaRPr lang="en-US" dirty="0"/>
          </a:p>
          <a:p>
            <a:endParaRPr lang="en-GB" dirty="0"/>
          </a:p>
        </p:txBody>
      </p:sp>
      <p:pic>
        <p:nvPicPr>
          <p:cNvPr id="5" name="Audio 4">
            <a:hlinkClick r:id="" action="ppaction://media"/>
            <a:extLst>
              <a:ext uri="{FF2B5EF4-FFF2-40B4-BE49-F238E27FC236}">
                <a16:creationId xmlns:a16="http://schemas.microsoft.com/office/drawing/2014/main" id="{B969B96A-16C1-4D79-B800-476B161CEC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24298717"/>
      </p:ext>
    </p:extLst>
  </p:cSld>
  <p:clrMapOvr>
    <a:masterClrMapping/>
  </p:clrMapOvr>
  <mc:AlternateContent xmlns:mc="http://schemas.openxmlformats.org/markup-compatibility/2006" xmlns:p14="http://schemas.microsoft.com/office/powerpoint/2010/main">
    <mc:Choice Requires="p14">
      <p:transition spd="slow" p14:dur="2000" advTm="63338"/>
    </mc:Choice>
    <mc:Fallback xmlns="">
      <p:transition spd="slow" advTm="6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670891"/>
          </a:xfrm>
        </p:spPr>
        <p:txBody>
          <a:bodyPr>
            <a:normAutofit/>
          </a:bodyPr>
          <a:lstStyle/>
          <a:p>
            <a:r>
              <a:rPr lang="en-US" sz="4000" dirty="0">
                <a:latin typeface="Arial" panose="020B0604020202020204" pitchFamily="34" charset="0"/>
                <a:cs typeface="Arial" panose="020B0604020202020204" pitchFamily="34" charset="0"/>
              </a:rPr>
              <a:t>Properties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606287"/>
            <a:ext cx="10759109" cy="6137413"/>
          </a:xfrm>
        </p:spPr>
        <p:txBody>
          <a:bodyPr>
            <a:normAutofit fontScale="25000" lnSpcReduction="20000"/>
          </a:bodyPr>
          <a:lstStyle/>
          <a:p>
            <a:pPr algn="l">
              <a:lnSpc>
                <a:spcPct val="120000"/>
              </a:lnSpc>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Common Properties of Sesquiterpenes: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Benefits are harder to categorise because they have such a diversity or properties.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Antibacterial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Antiseptic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Analgesic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 Inflammatory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taken from the roots of plants tend to be high in this group and as such they act as if they are anchoring you more. They are mostly: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Grounding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Sedative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Emotion and hormonal balancing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high in sesquiterpenes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Balsam Copaiba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Ginger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Helichrysum</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Cedarwood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Manuka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Melissa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Vetiver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Myrrh: contains beta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elemene</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which suppresses new blood vessels from forming in pregnancy and could suppress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fetal</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growth.</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u="sng"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Patchouli</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Rhododendron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u="sng"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Ylang </a:t>
            </a:r>
            <a:r>
              <a:rPr lang="en-GB" sz="6400" u="sng"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Ylang</a:t>
            </a:r>
            <a:r>
              <a:rPr lang="en-GB" sz="6400" u="sng"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(Complete)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Black Pepper - can be irritating to the skin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Some common sesquiterpenes: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β-Caryophyllene - black Pepper and copaiba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β-Cedrene - Cedarwood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α-Humulene - Derived from hops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α-Zingiberene- Found in ginger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Another sesquiterpene that always causes excitement is azulene. This forms from changes in the chemistry during distillation and turns the oil blue. Azulene is like liquid anaesthetic in that it is soothing, relaxing and calming.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containing azulene are: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German Chamomile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Wormwood (Considered hazardous because of other constituents)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Yarrow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4500"/>
              </a:spcBef>
              <a:spcAft>
                <a:spcPts val="1875"/>
              </a:spcAft>
            </a:pPr>
            <a:endParaRPr lang="en-GB" sz="7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79080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283265"/>
            <a:ext cx="9144000" cy="1272209"/>
          </a:xfrm>
        </p:spPr>
        <p:txBody>
          <a:bodyPr>
            <a:normAutofit/>
          </a:bodyPr>
          <a:lstStyle/>
          <a:p>
            <a:r>
              <a:rPr lang="en-GB" sz="40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high in sesquiterpenes</a:t>
            </a: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0"/>
            <a:ext cx="11082131" cy="6743700"/>
          </a:xfrm>
        </p:spPr>
        <p:txBody>
          <a:bodyPr>
            <a:normAutofit/>
          </a:bodyPr>
          <a:lstStyle/>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Farnesene</a:t>
            </a: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Chamazulene found in German chamomile</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Bisabolene found in </a:t>
            </a:r>
            <a:r>
              <a:rPr lang="en-GB" sz="17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Myrhh</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Caryophyllene found in Ylang </a:t>
            </a:r>
            <a:r>
              <a:rPr lang="en-GB" sz="17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Ylang</a:t>
            </a: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sweet thyme and lavender</a:t>
            </a: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4500"/>
              </a:spcBef>
              <a:spcAft>
                <a:spcPts val="1875"/>
              </a:spcAft>
            </a:pPr>
            <a:endParaRPr lang="en-GB" sz="7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64C958CF-AB31-B7F4-A17A-DA65FF4323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54366731"/>
      </p:ext>
    </p:extLst>
  </p:cSld>
  <p:clrMapOvr>
    <a:masterClrMapping/>
  </p:clrMapOvr>
  <mc:AlternateContent xmlns:mc="http://schemas.openxmlformats.org/markup-compatibility/2006" xmlns:p14="http://schemas.microsoft.com/office/powerpoint/2010/main">
    <mc:Choice Requires="p14">
      <p:transition spd="slow" p14:dur="2000" advTm="41118"/>
    </mc:Choice>
    <mc:Fallback xmlns="">
      <p:transition spd="slow" advTm="4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2017643"/>
          </a:xfrm>
        </p:spPr>
        <p:txBody>
          <a:bodyPr>
            <a:normAutofit/>
          </a:bodyPr>
          <a:lstStyle/>
          <a:p>
            <a:r>
              <a:rPr lang="en-GB"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Alcohols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048578"/>
            <a:ext cx="11082131" cy="5695122"/>
          </a:xfrm>
        </p:spPr>
        <p:txBody>
          <a:bodyPr>
            <a:normAutofit fontScale="25000" lnSpcReduction="20000"/>
          </a:bodyPr>
          <a:lstStyle/>
          <a:p>
            <a:pPr algn="l">
              <a:lnSpc>
                <a:spcPct val="120000"/>
              </a:lnSpc>
              <a:spcBef>
                <a:spcPts val="4500"/>
              </a:spcBef>
              <a:spcAft>
                <a:spcPts val="1875"/>
              </a:spcAft>
            </a:pPr>
            <a:r>
              <a:rPr lang="en-GB" sz="6400" b="1" cap="all" spc="2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MONOTERPENOLS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These comprise the same 10 carbons as monoterpenes, but also contain a ‘functional group’ known as a hydroxyl. That is: they have additional hydrogen and oxygen molecules added into the mix. Hydroxyls (as they are known) are very reactive, so they “burn out” very quickly.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Qualities of </a:t>
            </a:r>
            <a:r>
              <a:rPr lang="en-GB" sz="6400" b="1"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Monoterpenols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Oxidisation</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Still susceptible to oxidisation but generally a low toxicity group</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 years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Generally safe on the skin but menthol can be irritating, don’t it use on young children under 5</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D2012893-CB17-8904-B08A-113844E417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25181204"/>
      </p:ext>
    </p:extLst>
  </p:cSld>
  <p:clrMapOvr>
    <a:masterClrMapping/>
  </p:clrMapOvr>
  <mc:AlternateContent xmlns:mc="http://schemas.openxmlformats.org/markup-compatibility/2006" xmlns:p14="http://schemas.microsoft.com/office/powerpoint/2010/main">
    <mc:Choice Requires="p14">
      <p:transition spd="slow" p14:dur="2000" advTm="23152"/>
    </mc:Choice>
    <mc:Fallback xmlns="">
      <p:transition spd="slow" advTm="2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2017643"/>
          </a:xfrm>
        </p:spPr>
        <p:txBody>
          <a:bodyPr>
            <a:normAutofit/>
          </a:bodyPr>
          <a:lstStyle/>
          <a:p>
            <a:r>
              <a:rPr lang="en-GB"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Properties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048578"/>
            <a:ext cx="11082131" cy="5695122"/>
          </a:xfrm>
        </p:spPr>
        <p:txBody>
          <a:bodyPr>
            <a:normAutofit fontScale="32500" lnSpcReduction="20000"/>
          </a:bodyPr>
          <a:lstStyle/>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properties of </a:t>
            </a:r>
            <a:r>
              <a:rPr lang="en-GB" sz="6400" b="1"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monoterpenols</a:t>
            </a: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 inflammatory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 microbial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 bacterial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Antiviral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 fungal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Antiseptic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Generally good for skincare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Have pleasant, uplifting fragrances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Stimulant although some, like linalool can have a sedative effect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15297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2017643"/>
          </a:xfrm>
        </p:spPr>
        <p:txBody>
          <a:bodyPr>
            <a:normAutofit/>
          </a:bodyPr>
          <a:lstStyle/>
          <a:p>
            <a:r>
              <a:rPr lang="en-GB"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high in </a:t>
            </a:r>
            <a:r>
              <a:rPr lang="en-GB"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Monoterpenols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048578"/>
            <a:ext cx="11082131" cy="5695122"/>
          </a:xfrm>
        </p:spPr>
        <p:txBody>
          <a:bodyPr>
            <a:normAutofit/>
          </a:bodyPr>
          <a:lstStyle/>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Nerol</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found in Neroli</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Linalool found in Rose absolute and Basil</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Lavandulol</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found Spike lavender</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Basil (sweet) CT </a:t>
            </a: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linalol</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linalol</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Geraniol found in geranium</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7F58ABAC-2AE4-468B-F001-C566F5C4BE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52615305"/>
      </p:ext>
    </p:extLst>
  </p:cSld>
  <p:clrMapOvr>
    <a:masterClrMapping/>
  </p:clrMapOvr>
  <mc:AlternateContent xmlns:mc="http://schemas.openxmlformats.org/markup-compatibility/2006" xmlns:p14="http://schemas.microsoft.com/office/powerpoint/2010/main">
    <mc:Choice Requires="p14">
      <p:transition spd="slow" p14:dur="2000" advTm="112745"/>
    </mc:Choice>
    <mc:Fallback xmlns="">
      <p:transition spd="slow" advTm="11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1997765"/>
          </a:xfrm>
        </p:spPr>
        <p:txBody>
          <a:bodyPr>
            <a:normAutofit/>
          </a:bodyPr>
          <a:lstStyle/>
          <a:p>
            <a:r>
              <a:rPr lang="en-GB"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Sesquiterpenols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969065"/>
            <a:ext cx="11082131" cy="5948569"/>
          </a:xfrm>
        </p:spPr>
        <p:txBody>
          <a:bodyPr>
            <a:normAutofit fontScale="25000" lnSpcReduction="20000"/>
          </a:bodyPr>
          <a:lstStyle/>
          <a:p>
            <a:pPr algn="l">
              <a:lnSpc>
                <a:spcPct val="120000"/>
              </a:lnSpc>
              <a:spcBef>
                <a:spcPts val="450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 carbons as sesquiterpenes but with a hydroxyl added in.</a:t>
            </a:r>
            <a:endParaRPr lang="en-GB" sz="6400" b="1" cap="all" spc="2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20000"/>
              </a:lnSpc>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These oils tend to be energetically and emotionally grounding. </a:t>
            </a:r>
          </a:p>
          <a:p>
            <a:pPr algn="l">
              <a:lnSpc>
                <a:spcPct val="120000"/>
              </a:lnSpc>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Qualities of </a:t>
            </a:r>
            <a:r>
              <a:rPr lang="en-GB" sz="6400" b="1"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Sesquiterpenols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 years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Generally safe on the skin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constituent b-</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eudesmol</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 Blue Cypress) should be avoided with anticoagulant medication, peptic ulcer, bleeding disorders and during pregnancy as it has antiangiogenic properties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properties of </a:t>
            </a:r>
            <a:r>
              <a:rPr lang="en-GB" sz="6400" b="1"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sesquiterpenols</a:t>
            </a: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Grounding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Sedative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 for the skin and Anti inflammatory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Immune stimulating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0531580D-2F94-1D43-6769-DEAFA42B87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07786826"/>
      </p:ext>
    </p:extLst>
  </p:cSld>
  <p:clrMapOvr>
    <a:masterClrMapping/>
  </p:clrMapOvr>
  <mc:AlternateContent xmlns:mc="http://schemas.openxmlformats.org/markup-compatibility/2006" xmlns:p14="http://schemas.microsoft.com/office/powerpoint/2010/main">
    <mc:Choice Requires="p14">
      <p:transition spd="slow" p14:dur="2000" advTm="24228"/>
    </mc:Choice>
    <mc:Fallback xmlns="">
      <p:transition spd="slow" advTm="2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2017643"/>
          </a:xfrm>
        </p:spPr>
        <p:txBody>
          <a:bodyPr>
            <a:normAutofit/>
          </a:bodyPr>
          <a:lstStyle/>
          <a:p>
            <a:r>
              <a:rPr lang="en-GB"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high in </a:t>
            </a:r>
            <a:r>
              <a:rPr lang="en-GB"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Sesquiterpenols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048578"/>
            <a:ext cx="11082131" cy="5695122"/>
          </a:xfrm>
        </p:spPr>
        <p:txBody>
          <a:bodyPr>
            <a:normAutofit/>
          </a:bodyPr>
          <a:lstStyle/>
          <a:p>
            <a:pPr algn="l">
              <a:lnSpc>
                <a:spcPct val="120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Carrot seed</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Cedarwood</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Bisabolol</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found in German chamomile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Farnesol found in Rose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Patchouli</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Santalol</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found in Sandalwood</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Vetiver</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9E56A17D-9AB9-8682-04FA-11AF72056B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92583219"/>
      </p:ext>
    </p:extLst>
  </p:cSld>
  <p:clrMapOvr>
    <a:masterClrMapping/>
  </p:clrMapOvr>
  <mc:AlternateContent xmlns:mc="http://schemas.openxmlformats.org/markup-compatibility/2006" xmlns:p14="http://schemas.microsoft.com/office/powerpoint/2010/main">
    <mc:Choice Requires="p14">
      <p:transition spd="slow" p14:dur="2000" advTm="35057"/>
    </mc:Choice>
    <mc:Fallback xmlns="">
      <p:transition spd="slow" advTm="3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1"/>
            <a:ext cx="9144000" cy="1958008"/>
          </a:xfrm>
        </p:spPr>
        <p:txBody>
          <a:bodyPr>
            <a:normAutofit/>
          </a:bodyPr>
          <a:lstStyle/>
          <a:p>
            <a:r>
              <a:rPr lang="en-GB"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Aldehydes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651014"/>
            <a:ext cx="11082131" cy="6092686"/>
          </a:xfrm>
        </p:spPr>
        <p:txBody>
          <a:bodyPr>
            <a:normAutofit fontScale="25000" lnSpcReduction="20000"/>
          </a:bodyPr>
          <a:lstStyle/>
          <a:p>
            <a:pPr algn="l">
              <a:lnSpc>
                <a:spcPct val="120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Aldehydes are fresh and zesty. Their vibrant scent is uplifting and soothing at the same time.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Qualities of Aldehydes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months to 3 years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group has a high potential for skin irritations and allergic reactions.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Stick to low dilutions (1% or under), carry out a patch test and probably avoid using in the bath even with a carrier.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properties of aldehydes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Sedative yet uplifting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Antifungal and disinfectant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 Inflammatory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7" name="Audio 6">
            <a:hlinkClick r:id="" action="ppaction://media"/>
            <a:extLst>
              <a:ext uri="{FF2B5EF4-FFF2-40B4-BE49-F238E27FC236}">
                <a16:creationId xmlns:a16="http://schemas.microsoft.com/office/drawing/2014/main" id="{AC75EFA0-303D-0A81-C281-8E02268BC4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52437702"/>
      </p:ext>
    </p:extLst>
  </p:cSld>
  <p:clrMapOvr>
    <a:masterClrMapping/>
  </p:clrMapOvr>
  <mc:AlternateContent xmlns:mc="http://schemas.openxmlformats.org/markup-compatibility/2006" xmlns:p14="http://schemas.microsoft.com/office/powerpoint/2010/main">
    <mc:Choice Requires="p14">
      <p:transition spd="slow" p14:dur="2000" advTm="40111"/>
    </mc:Choice>
    <mc:Fallback xmlns="">
      <p:transition spd="slow" advTm="4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2017643"/>
          </a:xfrm>
        </p:spPr>
        <p:txBody>
          <a:bodyPr>
            <a:normAutofit/>
          </a:bodyPr>
          <a:lstStyle/>
          <a:p>
            <a:r>
              <a:rPr lang="en-GB"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high in Aldehydes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794012"/>
            <a:ext cx="11082131" cy="4949687"/>
          </a:xfrm>
        </p:spPr>
        <p:txBody>
          <a:bodyPr>
            <a:normAutofit/>
          </a:bodyPr>
          <a:lstStyle/>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Citronellal found in citronella, eucalyptus, melissa</a:t>
            </a: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latin typeface="Arial" panose="020B0604020202020204" pitchFamily="34" charset="0"/>
                <a:ea typeface="Calibri" panose="020F0502020204030204" pitchFamily="34" charset="0"/>
                <a:cs typeface="Arial" panose="020B0604020202020204" pitchFamily="34" charset="0"/>
              </a:rPr>
              <a:t>Geranial found in lemongrass, lemon, lime, melissa</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904305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1545535"/>
          </a:xfrm>
        </p:spPr>
        <p:txBody>
          <a:bodyPr>
            <a:normAutofit/>
          </a:bodyPr>
          <a:lstStyle/>
          <a:p>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4000" dirty="0">
                <a:effectLst/>
                <a:latin typeface="Arial" panose="020B0604020202020204" pitchFamily="34" charset="0"/>
                <a:ea typeface="Calibri" panose="020F0502020204030204" pitchFamily="34" charset="0"/>
                <a:cs typeface="Arial" panose="020B0604020202020204" pitchFamily="34" charset="0"/>
              </a:rPr>
              <a:t>Phenols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331843"/>
            <a:ext cx="11082131" cy="5411856"/>
          </a:xfrm>
        </p:spPr>
        <p:txBody>
          <a:bodyPr>
            <a:normAutofit fontScale="25000" lnSpcReduction="20000"/>
          </a:bodyPr>
          <a:lstStyle/>
          <a:p>
            <a:pPr>
              <a:lnSpc>
                <a:spcPct val="107000"/>
              </a:lnSpc>
              <a:spcBef>
                <a:spcPts val="4500"/>
              </a:spcBef>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Terpenes use combinations of isoprene chains (5 carbon chains) but phenols also have ‘side chains’ which are incomplete sets of 5 carbon units in a chain which makes them more unpredictable.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safety considerations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“untidiness” of the chemical structure means that the compound is not as stable, is chemically hot and irritating and with many safety considerations to think about when using phenolic oils.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use these in very low strength dilutions. </a:t>
            </a: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Phenol constituent names usually end in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ol</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they evaporate slowly, so have more opportunity to penetrate the tissues.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Take care inhaling these. </a:t>
            </a: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Check the safety data of each oil and beware of using with someone who has some kind of clotting disorder.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Only use phenolic oils, in any capacity, for short periods of time and in very weak dilutions.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body is not very adept at ridding itself of phenols so they can linger in your system for a while and as such, begin to create a build up. </a:t>
            </a: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Always check maximum dilutions and if you are nervous... double your amount of carrier oil.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Avoid using these oils in the bath and always check the safety recommendations for the individual oil you plan to use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6" name="Audio 5">
            <a:hlinkClick r:id="" action="ppaction://media"/>
            <a:extLst>
              <a:ext uri="{FF2B5EF4-FFF2-40B4-BE49-F238E27FC236}">
                <a16:creationId xmlns:a16="http://schemas.microsoft.com/office/drawing/2014/main" id="{8C43B33A-55FA-D53A-7B6D-74E3814EBC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48092239"/>
      </p:ext>
    </p:extLst>
  </p:cSld>
  <p:clrMapOvr>
    <a:masterClrMapping/>
  </p:clrMapOvr>
  <mc:AlternateContent xmlns:mc="http://schemas.openxmlformats.org/markup-compatibility/2006" xmlns:p14="http://schemas.microsoft.com/office/powerpoint/2010/main">
    <mc:Choice Requires="p14">
      <p:transition spd="slow" p14:dur="2000" advTm="67487"/>
    </mc:Choice>
    <mc:Fallback xmlns="">
      <p:transition spd="slow" advTm="6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1008822"/>
          </a:xfrm>
        </p:spPr>
        <p:txBody>
          <a:bodyPr>
            <a:normAutofit/>
          </a:bodyPr>
          <a:lstStyle/>
          <a:p>
            <a:r>
              <a:rPr lang="en-US" sz="4000" dirty="0">
                <a:latin typeface="Arial" panose="020B0604020202020204" pitchFamily="34" charset="0"/>
                <a:cs typeface="Arial" panose="020B0604020202020204" pitchFamily="34" charset="0"/>
              </a:rPr>
              <a:t>Elements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1524000" y="1560443"/>
            <a:ext cx="9144000" cy="4199283"/>
          </a:xfrm>
        </p:spPr>
        <p:txBody>
          <a:bodyPr>
            <a:normAutofit/>
          </a:bodyPr>
          <a:lstStyle/>
          <a:p>
            <a:pPr algn="l"/>
            <a:r>
              <a:rPr lang="en-US" sz="1600" dirty="0">
                <a:latin typeface="Arial" panose="020B0604020202020204" pitchFamily="34" charset="0"/>
                <a:cs typeface="Arial" panose="020B0604020202020204" pitchFamily="34" charset="0"/>
              </a:rPr>
              <a:t>Simplest substance is an element</a:t>
            </a:r>
          </a:p>
          <a:p>
            <a:pPr algn="l"/>
            <a:r>
              <a:rPr lang="en-US" sz="1600" dirty="0">
                <a:latin typeface="Arial" panose="020B0604020202020204" pitchFamily="34" charset="0"/>
                <a:cs typeface="Arial" panose="020B0604020202020204" pitchFamily="34" charset="0"/>
              </a:rPr>
              <a:t>92 elements</a:t>
            </a:r>
          </a:p>
          <a:p>
            <a:pPr algn="l"/>
            <a:r>
              <a:rPr lang="en-US" sz="1600" dirty="0">
                <a:latin typeface="Arial" panose="020B0604020202020204" pitchFamily="34" charset="0"/>
                <a:cs typeface="Arial" panose="020B0604020202020204" pitchFamily="34" charset="0"/>
              </a:rPr>
              <a:t>metals – iron copper</a:t>
            </a:r>
          </a:p>
          <a:p>
            <a:pPr algn="l"/>
            <a:r>
              <a:rPr lang="en-US" sz="1600" dirty="0">
                <a:latin typeface="Arial" panose="020B0604020202020204" pitchFamily="34" charset="0"/>
                <a:cs typeface="Arial" panose="020B0604020202020204" pitchFamily="34" charset="0"/>
              </a:rPr>
              <a:t>non-metals – carbon oxygen</a:t>
            </a:r>
          </a:p>
          <a:p>
            <a:pPr algn="l"/>
            <a:r>
              <a:rPr lang="en-US" sz="1600" dirty="0">
                <a:latin typeface="Arial" panose="020B0604020202020204" pitchFamily="34" charset="0"/>
                <a:cs typeface="Arial" panose="020B0604020202020204" pitchFamily="34" charset="0"/>
              </a:rPr>
              <a:t>Atom and bonding</a:t>
            </a:r>
          </a:p>
          <a:p>
            <a:pPr algn="l"/>
            <a:r>
              <a:rPr lang="en-US" sz="1600" dirty="0">
                <a:latin typeface="Arial" panose="020B0604020202020204" pitchFamily="34" charset="0"/>
                <a:cs typeface="Arial" panose="020B0604020202020204" pitchFamily="34" charset="0"/>
              </a:rPr>
              <a:t>Ionic bonding – human body</a:t>
            </a:r>
          </a:p>
          <a:p>
            <a:pPr algn="l"/>
            <a:r>
              <a:rPr lang="en-US" sz="1600" dirty="0">
                <a:solidFill>
                  <a:srgbClr val="FF0000"/>
                </a:solidFill>
                <a:latin typeface="Arial" panose="020B0604020202020204" pitchFamily="34" charset="0"/>
                <a:cs typeface="Arial" panose="020B0604020202020204" pitchFamily="34" charset="0"/>
              </a:rPr>
              <a:t>Covalent bonding - Aromatherapy</a:t>
            </a:r>
          </a:p>
          <a:p>
            <a:pPr algn="l"/>
            <a:r>
              <a:rPr lang="en-US" sz="1600" dirty="0">
                <a:solidFill>
                  <a:srgbClr val="FF0000"/>
                </a:solidFill>
                <a:latin typeface="Arial" panose="020B0604020202020204" pitchFamily="34" charset="0"/>
                <a:cs typeface="Arial" panose="020B0604020202020204" pitchFamily="34" charset="0"/>
              </a:rPr>
              <a:t>Terpene - isoprene</a:t>
            </a:r>
          </a:p>
          <a:p>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p>
          <a:p>
            <a:endParaRPr lang="en-US" dirty="0"/>
          </a:p>
          <a:p>
            <a:endParaRPr lang="en-GB" dirty="0"/>
          </a:p>
        </p:txBody>
      </p:sp>
      <p:pic>
        <p:nvPicPr>
          <p:cNvPr id="5" name="Audio 4">
            <a:hlinkClick r:id="" action="ppaction://media"/>
            <a:extLst>
              <a:ext uri="{FF2B5EF4-FFF2-40B4-BE49-F238E27FC236}">
                <a16:creationId xmlns:a16="http://schemas.microsoft.com/office/drawing/2014/main" id="{83A1C307-DC74-FEA8-FAE0-460D6B79A5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66462595"/>
      </p:ext>
    </p:extLst>
  </p:cSld>
  <p:clrMapOvr>
    <a:masterClrMapping/>
  </p:clrMapOvr>
  <mc:AlternateContent xmlns:mc="http://schemas.openxmlformats.org/markup-compatibility/2006" xmlns:p14="http://schemas.microsoft.com/office/powerpoint/2010/main">
    <mc:Choice Requires="p14">
      <p:transition spd="slow" p14:dur="2000" advTm="59650"/>
    </mc:Choice>
    <mc:Fallback xmlns="">
      <p:transition spd="slow" advTm="5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1545535"/>
          </a:xfrm>
        </p:spPr>
        <p:txBody>
          <a:bodyPr>
            <a:normAutofit/>
          </a:bodyPr>
          <a:lstStyle/>
          <a:p>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4000" dirty="0">
                <a:effectLst/>
                <a:latin typeface="Arial" panose="020B0604020202020204" pitchFamily="34" charset="0"/>
                <a:ea typeface="Calibri" panose="020F0502020204030204" pitchFamily="34" charset="0"/>
                <a:cs typeface="Arial" panose="020B0604020202020204" pitchFamily="34" charset="0"/>
              </a:rPr>
              <a:t>Properties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659835"/>
            <a:ext cx="11082131" cy="5083864"/>
          </a:xfrm>
        </p:spPr>
        <p:txBody>
          <a:bodyPr>
            <a:normAutofit fontScale="25000" lnSpcReduction="20000"/>
          </a:bodyPr>
          <a:lstStyle/>
          <a:p>
            <a:pPr>
              <a:lnSpc>
                <a:spcPct val="107000"/>
              </a:lnSpc>
              <a:spcBef>
                <a:spcPts val="4500"/>
              </a:spcBef>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Average 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 years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properties of phenols: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Strongly antibacterial and antiseptic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Strongly antimicrobial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Strongly antiviral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Antifungal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Rubefacient (stimulates blood and oxygen circulation to an area)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Stimulant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containing phenols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Clove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Thyme CT Thymol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Oregano</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Cinnamon leaf</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Holy Basil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727218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1545535"/>
          </a:xfrm>
        </p:spPr>
        <p:txBody>
          <a:bodyPr>
            <a:normAutofit/>
          </a:bodyPr>
          <a:lstStyle/>
          <a:p>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4000" dirty="0">
                <a:effectLst/>
                <a:latin typeface="Arial" panose="020B0604020202020204" pitchFamily="34" charset="0"/>
                <a:ea typeface="Calibri" panose="020F0502020204030204" pitchFamily="34" charset="0"/>
                <a:cs typeface="Arial" panose="020B0604020202020204" pitchFamily="34" charset="0"/>
              </a:rPr>
              <a:t>Oils containing phenols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2052429"/>
            <a:ext cx="11082131" cy="4691269"/>
          </a:xfrm>
        </p:spPr>
        <p:txBody>
          <a:bodyPr>
            <a:normAutofit/>
          </a:bodyPr>
          <a:lstStyle/>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Carvacrol found in Thyme and sage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Eugenol found in Cinnamon, clove, ylang </a:t>
            </a: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ylang</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rose.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819813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14300"/>
            <a:ext cx="9144000" cy="815009"/>
          </a:xfrm>
        </p:spPr>
        <p:txBody>
          <a:bodyPr>
            <a:normAutofit fontScale="90000"/>
          </a:bodyPr>
          <a:lstStyle/>
          <a:p>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4000" dirty="0">
                <a:effectLst/>
                <a:latin typeface="Arial" panose="020B0604020202020204" pitchFamily="34" charset="0"/>
                <a:ea typeface="Calibri" panose="020F0502020204030204" pitchFamily="34" charset="0"/>
                <a:cs typeface="Arial" panose="020B0604020202020204" pitchFamily="34" charset="0"/>
              </a:rPr>
              <a:t>Esters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54057"/>
            <a:ext cx="11082131" cy="6758608"/>
          </a:xfrm>
        </p:spPr>
        <p:txBody>
          <a:bodyPr>
            <a:normAutofit fontScale="25000" lnSpcReduction="20000"/>
          </a:bodyPr>
          <a:lstStyle/>
          <a:p>
            <a:pPr algn="l">
              <a:lnSpc>
                <a:spcPct val="120000"/>
              </a:lnSpc>
              <a:spcBef>
                <a:spcPts val="0"/>
              </a:spcBef>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Esters are created when acids and alcohols combine. They are characterised by a fruity aroma. The acid part of the constituent name usually ends in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yl</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the alcohol part usually ends in ‘ate’.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Esters are good to turn to when you are looking for deep relaxation, stress relief or before you go to bed.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Qualities of Esters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 years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Bef>
                <a:spcPts val="0"/>
              </a:spcBef>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Tend to be easy going on the skin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Bef>
                <a:spcPts val="0"/>
              </a:spcBef>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Methyl salicylate (found in extremely high concentrations in wintergreen and sweet birch) is a common ester which is thought to be more powerful than aspirin for pain killing in laboratory conditions. It does however have some serious safety considerations: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lgn="l">
              <a:lnSpc>
                <a:spcPct val="120000"/>
              </a:lnSpc>
              <a:spcBef>
                <a:spcPts val="0"/>
              </a:spcBef>
              <a:buSzPts val="1000"/>
              <a:buFont typeface="Wingdings" panose="05000000000000000000" pitchFamily="2" charset="2"/>
              <a:buChar char=""/>
              <a:tabLst>
                <a:tab pos="13716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Overdoses can cause convulsions and irritation to the intestines and gut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lgn="l">
              <a:lnSpc>
                <a:spcPct val="120000"/>
              </a:lnSpc>
              <a:spcBef>
                <a:spcPts val="0"/>
              </a:spcBef>
              <a:buSzPts val="1000"/>
              <a:buFont typeface="Wingdings" panose="05000000000000000000" pitchFamily="2" charset="2"/>
              <a:buChar char=""/>
              <a:tabLst>
                <a:tab pos="13716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Poisoning has a 50% mortality rate with symptoms being nausea, vomiting, pulmonary oedema and pneumonia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lgn="l">
              <a:lnSpc>
                <a:spcPct val="120000"/>
              </a:lnSpc>
              <a:spcBef>
                <a:spcPts val="0"/>
              </a:spcBef>
              <a:buSzPts val="1000"/>
              <a:buFont typeface="Wingdings" panose="05000000000000000000" pitchFamily="2" charset="2"/>
              <a:buChar char=""/>
              <a:tabLst>
                <a:tab pos="13716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Thins the blood and can increase the effect of other blood thinning medications so should be avoided by anyone taking these medicines.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lgn="l">
              <a:lnSpc>
                <a:spcPct val="120000"/>
              </a:lnSpc>
              <a:spcBef>
                <a:spcPts val="0"/>
              </a:spcBef>
              <a:buSzPts val="1000"/>
              <a:buFont typeface="Wingdings" panose="05000000000000000000" pitchFamily="2" charset="2"/>
              <a:buChar char=""/>
              <a:tabLst>
                <a:tab pos="13716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Avoid topical use with damaged skin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6" name="Audio 5">
            <a:hlinkClick r:id="" action="ppaction://media"/>
            <a:extLst>
              <a:ext uri="{FF2B5EF4-FFF2-40B4-BE49-F238E27FC236}">
                <a16:creationId xmlns:a16="http://schemas.microsoft.com/office/drawing/2014/main" id="{2611ED0D-C313-04C1-3577-FBDDB17DD2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89784179"/>
      </p:ext>
    </p:extLst>
  </p:cSld>
  <p:clrMapOvr>
    <a:masterClrMapping/>
  </p:clrMapOvr>
  <mc:AlternateContent xmlns:mc="http://schemas.openxmlformats.org/markup-compatibility/2006" xmlns:p14="http://schemas.microsoft.com/office/powerpoint/2010/main">
    <mc:Choice Requires="p14">
      <p:transition spd="slow" p14:dur="2000" advTm="41201"/>
    </mc:Choice>
    <mc:Fallback xmlns="">
      <p:transition spd="slow" advTm="4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79512"/>
            <a:ext cx="9144000" cy="1381538"/>
          </a:xfrm>
        </p:spPr>
        <p:txBody>
          <a:bodyPr>
            <a:normAutofit fontScale="90000"/>
          </a:bodyPr>
          <a:lstStyle/>
          <a:p>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3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4000" b="1" spc="3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General properties of certain esters:</a:t>
            </a: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323023"/>
            <a:ext cx="11082131" cy="6589642"/>
          </a:xfrm>
        </p:spPr>
        <p:txBody>
          <a:bodyPr>
            <a:normAutofit/>
          </a:bodyPr>
          <a:lstStyle/>
          <a:p>
            <a:pPr algn="l">
              <a:lnSpc>
                <a:spcPct val="120000"/>
              </a:lnSpc>
              <a:spcBef>
                <a:spcPts val="0"/>
              </a:spcBef>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Sedative</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Antispasmodic</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Antifungal</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Anti-microbial</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7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containing high levels of esters</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Linalyl found in bergamot, lavender, clary sage, neroli</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Geranyl found in geranium, lavender, </a:t>
            </a:r>
            <a:r>
              <a:rPr lang="en-GB" sz="17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petigrain</a:t>
            </a: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sweet marjoram</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2CB8BE78-80D0-B81D-F7B5-ED8AA1CA61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38211375"/>
      </p:ext>
    </p:extLst>
  </p:cSld>
  <p:clrMapOvr>
    <a:masterClrMapping/>
  </p:clrMapOvr>
  <mc:AlternateContent xmlns:mc="http://schemas.openxmlformats.org/markup-compatibility/2006" xmlns:p14="http://schemas.microsoft.com/office/powerpoint/2010/main">
    <mc:Choice Requires="p14">
      <p:transition spd="slow" p14:dur="2000" advTm="26852"/>
    </mc:Choice>
    <mc:Fallback xmlns="">
      <p:transition spd="slow" advTm="2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79512"/>
            <a:ext cx="9144000" cy="1381538"/>
          </a:xfrm>
        </p:spPr>
        <p:txBody>
          <a:bodyPr>
            <a:normAutofit/>
          </a:bodyPr>
          <a:lstStyle/>
          <a:p>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Ketones</a:t>
            </a:r>
            <a:r>
              <a:rPr lang="en-GB"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482049"/>
            <a:ext cx="11082131" cy="6430616"/>
          </a:xfrm>
        </p:spPr>
        <p:txBody>
          <a:bodyPr>
            <a:normAutofit fontScale="25000" lnSpcReduction="20000"/>
          </a:bodyPr>
          <a:lstStyle/>
          <a:p>
            <a:pPr algn="l">
              <a:lnSpc>
                <a:spcPct val="120000"/>
              </a:lnSpc>
              <a:spcBef>
                <a:spcPts val="0"/>
              </a:spcBef>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875"/>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Ketones need to be treated with caution because they can be quite harsh on the body. The Federation of Aromatherapy has a number of oils listed as hazardous and many of these are due to the high ketone content.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Qualities of Ketones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07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 years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 - hard to generalise so care needs to be taken with ketones on an individual basis but some guidelines are below:</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07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Pervasive, highly penetrating and very harsh on the body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07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Diabetics should avoid high levels of ketones as when insulin is interrupted, ketone levels can be extremely high</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07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Rosemary, camphor and hyssop are three examples of oils containing ketones that are neurotoxic to the CNS. These should be avoided by people with epilepsy and other mental health conditions.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07000"/>
              </a:lnSpc>
              <a:spcAft>
                <a:spcPts val="800"/>
              </a:spcAft>
              <a:buSzPts val="1000"/>
              <a:buFont typeface="Courier New" panose="02070309020205020404" pitchFamily="49" charset="0"/>
              <a:buChar char="o"/>
              <a:tabLst>
                <a:tab pos="914400" algn="l"/>
              </a:tabLst>
            </a:pP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Pugelone</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found in Penny Royal-  can cause heavy bleeding so can be problematic for use by women.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Pugelone</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can also be toxic to the liver and kidneys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07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Thujone also promotes heavy bleeding in women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883AD38D-580E-BF3E-3060-BB3310D067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74047376"/>
      </p:ext>
    </p:extLst>
  </p:cSld>
  <p:clrMapOvr>
    <a:masterClrMapping/>
  </p:clrMapOvr>
  <mc:AlternateContent xmlns:mc="http://schemas.openxmlformats.org/markup-compatibility/2006" xmlns:p14="http://schemas.microsoft.com/office/powerpoint/2010/main">
    <mc:Choice Requires="p14">
      <p:transition spd="slow" p14:dur="2000" advTm="35672"/>
    </mc:Choice>
    <mc:Fallback xmlns="">
      <p:transition spd="slow" advTm="3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218662"/>
            <a:ext cx="9144000" cy="1466022"/>
          </a:xfrm>
        </p:spPr>
        <p:txBody>
          <a:bodyPr>
            <a:normAutofit fontScale="90000"/>
          </a:bodyPr>
          <a:lstStyle/>
          <a:p>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36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properties of certain ketones - in low concentrations:</a:t>
            </a:r>
            <a:br>
              <a:rPr lang="en-GB" sz="3600" dirty="0">
                <a:effectLst/>
                <a:latin typeface="Arial" panose="020B0604020202020204" pitchFamily="34" charset="0"/>
                <a:ea typeface="Calibri" panose="020F0502020204030204" pitchFamily="34" charset="0"/>
                <a:cs typeface="Arial" panose="020B0604020202020204" pitchFamily="34" charset="0"/>
              </a:rPr>
            </a:br>
            <a:r>
              <a:rPr lang="en-GB" sz="3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924339"/>
            <a:ext cx="11082131" cy="5988325"/>
          </a:xfrm>
        </p:spPr>
        <p:txBody>
          <a:bodyPr>
            <a:normAutofit/>
          </a:bodyPr>
          <a:lstStyle/>
          <a:p>
            <a:pPr algn="l">
              <a:lnSpc>
                <a:spcPct val="120000"/>
              </a:lnSpc>
              <a:spcBef>
                <a:spcPts val="0"/>
              </a:spcBef>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0000"/>
              </a:lnSpc>
              <a:spcBef>
                <a:spcPts val="0"/>
              </a:spcBef>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 for healing scar tissue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0000"/>
              </a:lnSpc>
              <a:spcBef>
                <a:spcPts val="0"/>
              </a:spcBef>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Expectorant and mucolytic</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0000"/>
              </a:lnSpc>
              <a:spcBef>
                <a:spcPts val="0"/>
              </a:spcBef>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Cooling</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spcBef>
                <a:spcPts val="0"/>
              </a:spcBef>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6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Some common examples of ketones</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6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might see listed in oils are: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0000"/>
              </a:lnSpc>
              <a:spcBef>
                <a:spcPts val="0"/>
              </a:spcBef>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Carvone - spearmint</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0000"/>
              </a:lnSpc>
              <a:spcBef>
                <a:spcPts val="0"/>
              </a:spcBef>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Mentone found in  peppermint</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0000"/>
              </a:lnSpc>
              <a:spcBef>
                <a:spcPts val="0"/>
              </a:spcBef>
              <a:spcAft>
                <a:spcPts val="800"/>
              </a:spcAft>
              <a:buSzPts val="1000"/>
              <a:buFont typeface="Symbol" panose="05050102010706020507" pitchFamily="18" charset="2"/>
              <a:buChar char=""/>
              <a:tabLst>
                <a:tab pos="457200" algn="l"/>
              </a:tabLs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Camphor found in rosemary, sage, lavandin</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906272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59635"/>
            <a:ext cx="9144000" cy="2201517"/>
          </a:xfrm>
        </p:spPr>
        <p:txBody>
          <a:bodyPr>
            <a:normAutofit fontScale="90000"/>
          </a:bodyPr>
          <a:lstStyle/>
          <a:p>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GB"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Lactones &amp; coumarins</a:t>
            </a:r>
            <a:br>
              <a:rPr lang="en-GB" sz="40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br>
              <a:rPr lang="en-GB" sz="3600" dirty="0">
                <a:effectLst/>
                <a:latin typeface="Arial" panose="020B0604020202020204" pitchFamily="34" charset="0"/>
                <a:ea typeface="Calibri" panose="020F0502020204030204" pitchFamily="34" charset="0"/>
                <a:cs typeface="Arial" panose="020B0604020202020204" pitchFamily="34" charset="0"/>
              </a:rPr>
            </a:br>
            <a:r>
              <a:rPr lang="en-GB" sz="3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392595"/>
            <a:ext cx="11082131" cy="7305260"/>
          </a:xfrm>
        </p:spPr>
        <p:txBody>
          <a:bodyPr>
            <a:normAutofit/>
          </a:bodyPr>
          <a:lstStyle/>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lactone is a carbon ring with an ester attached and coumarins are a type of lactone.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Lactones and coumarins act in a similar way to ketones and can be neurotoxic, irritating and sensitizing. However the risk is very low, as most essential oils have extremely low levels of these components due to the weight of the molecules being too heavy for them to pass to the oil via steam distillation. Some absolutes do contain higher levels of lactones though.</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Lactones are great mucolytics and are useful for easing congestion.</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Coumarins (furocoumarins specifically) have sedative properties.</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Furocoumarins can cause phototoxicity and skin sensitization. You’ll often see essential oils marked as FCF (furocoumarin free) where these constituents have been removed to make the oil safer to use.</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spcBef>
                <a:spcPts val="0"/>
              </a:spcBef>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6" name="Audio 5">
            <a:hlinkClick r:id="" action="ppaction://media"/>
            <a:extLst>
              <a:ext uri="{FF2B5EF4-FFF2-40B4-BE49-F238E27FC236}">
                <a16:creationId xmlns:a16="http://schemas.microsoft.com/office/drawing/2014/main" id="{CF23D865-431F-C336-D150-AE80B4B726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33140537"/>
      </p:ext>
    </p:extLst>
  </p:cSld>
  <p:clrMapOvr>
    <a:masterClrMapping/>
  </p:clrMapOvr>
  <mc:AlternateContent xmlns:mc="http://schemas.openxmlformats.org/markup-compatibility/2006" xmlns:p14="http://schemas.microsoft.com/office/powerpoint/2010/main">
    <mc:Choice Requires="p14">
      <p:transition spd="slow" p14:dur="2000" advTm="55843"/>
    </mc:Choice>
    <mc:Fallback xmlns="">
      <p:transition spd="slow" advTm="5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541683"/>
            <a:ext cx="9144000" cy="1466021"/>
          </a:xfrm>
        </p:spPr>
        <p:txBody>
          <a:bodyPr>
            <a:normAutofit fontScale="90000"/>
          </a:bodyPr>
          <a:lstStyle/>
          <a:p>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dirty="0">
                <a:effectLst/>
                <a:latin typeface="Calibri" panose="020F0502020204030204" pitchFamily="34" charset="0"/>
                <a:ea typeface="Calibri" panose="020F0502020204030204" pitchFamily="34" charset="0"/>
                <a:cs typeface="Times New Roman" panose="02020603050405020304" pitchFamily="18" charset="0"/>
              </a:rPr>
            </a:br>
            <a:r>
              <a:rPr lang="en-GB" sz="4400" dirty="0">
                <a:effectLst/>
                <a:latin typeface="Arial" panose="020B0604020202020204" pitchFamily="34" charset="0"/>
                <a:ea typeface="Calibri" panose="020F0502020204030204" pitchFamily="34" charset="0"/>
                <a:cs typeface="Arial" panose="020B0604020202020204" pitchFamily="34" charset="0"/>
              </a:rPr>
              <a:t>Properties</a:t>
            </a:r>
            <a:br>
              <a:rPr lang="en-GB" sz="4000" dirty="0">
                <a:effectLst/>
                <a:latin typeface="Arial" panose="020B0604020202020204" pitchFamily="34" charset="0"/>
                <a:ea typeface="Calibri" panose="020F0502020204030204" pitchFamily="34" charset="0"/>
                <a:cs typeface="Arial" panose="020B0604020202020204" pitchFamily="34" charset="0"/>
              </a:rPr>
            </a:br>
            <a:br>
              <a:rPr lang="en-GB" sz="3600" dirty="0">
                <a:effectLst/>
                <a:latin typeface="Arial" panose="020B0604020202020204" pitchFamily="34" charset="0"/>
                <a:ea typeface="Calibri" panose="020F0502020204030204" pitchFamily="34" charset="0"/>
                <a:cs typeface="Arial" panose="020B0604020202020204" pitchFamily="34" charset="0"/>
              </a:rPr>
            </a:br>
            <a:r>
              <a:rPr lang="en-GB" sz="3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993913"/>
            <a:ext cx="11082131" cy="5918751"/>
          </a:xfrm>
        </p:spPr>
        <p:txBody>
          <a:bodyPr>
            <a:normAutofit/>
          </a:bodyPr>
          <a:lstStyle/>
          <a:p>
            <a:pPr algn="l">
              <a:lnSpc>
                <a:spcPct val="120000"/>
              </a:lnSpc>
              <a:spcBef>
                <a:spcPts val="0"/>
              </a:spcBef>
              <a:spcAft>
                <a:spcPts val="1875"/>
              </a:spcAft>
            </a:pPr>
            <a:r>
              <a:rPr lang="en-GB" sz="1600" b="1" dirty="0">
                <a:effectLst/>
                <a:latin typeface="Arial" panose="020B0604020202020204" pitchFamily="34" charset="0"/>
                <a:ea typeface="Calibri" panose="020F0502020204030204" pitchFamily="34" charset="0"/>
                <a:cs typeface="Arial" panose="020B0604020202020204" pitchFamily="34" charset="0"/>
              </a:rPr>
              <a:t>Lactones</a:t>
            </a:r>
          </a:p>
          <a:p>
            <a:pPr marL="285750" indent="-285750" algn="l">
              <a:lnSpc>
                <a:spcPct val="100000"/>
              </a:lnSpc>
              <a:spcBef>
                <a:spcPts val="0"/>
              </a:spcBef>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Mucolytic and expectorant</a:t>
            </a:r>
          </a:p>
          <a:p>
            <a:pPr marL="285750" indent="-285750" algn="l">
              <a:lnSpc>
                <a:spcPct val="100000"/>
              </a:lnSpc>
              <a:spcBef>
                <a:spcPts val="0"/>
              </a:spcBef>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Temperature reducing</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spcBef>
                <a:spcPts val="0"/>
              </a:spcBef>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spcBef>
                <a:spcPts val="0"/>
              </a:spcBef>
            </a:pPr>
            <a:r>
              <a:rPr lang="en-GB" sz="1600" b="1" dirty="0" err="1">
                <a:latin typeface="Arial" panose="020B0604020202020204" pitchFamily="34" charset="0"/>
                <a:ea typeface="Calibri" panose="020F0502020204030204" pitchFamily="34" charset="0"/>
                <a:cs typeface="Arial" panose="020B0604020202020204" pitchFamily="34" charset="0"/>
              </a:rPr>
              <a:t>Coumarines</a:t>
            </a:r>
            <a:endParaRPr lang="en-GB" sz="1600" b="1" dirty="0">
              <a:latin typeface="Arial" panose="020B0604020202020204" pitchFamily="34" charset="0"/>
              <a:ea typeface="Calibri" panose="020F0502020204030204" pitchFamily="34" charset="0"/>
              <a:cs typeface="Arial" panose="020B0604020202020204" pitchFamily="34" charset="0"/>
            </a:endParaRPr>
          </a:p>
          <a:p>
            <a:pPr marL="285750" indent="-285750" algn="l">
              <a:lnSpc>
                <a:spcPct val="110000"/>
              </a:lnSpc>
              <a:spcBef>
                <a:spcPts val="0"/>
              </a:spcBef>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Anticoagulant</a:t>
            </a:r>
          </a:p>
          <a:p>
            <a:pPr marL="285750" indent="-285750" algn="l">
              <a:lnSpc>
                <a:spcPct val="110000"/>
              </a:lnSpc>
              <a:spcBef>
                <a:spcPts val="0"/>
              </a:spcBef>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Hypotensive</a:t>
            </a:r>
          </a:p>
          <a:p>
            <a:pPr marL="285750" indent="-285750" algn="l">
              <a:lnSpc>
                <a:spcPct val="110000"/>
              </a:lnSpc>
              <a:spcBef>
                <a:spcPts val="0"/>
              </a:spcBef>
              <a:buFont typeface="Arial" panose="020B0604020202020204" pitchFamily="34" charset="0"/>
              <a:buChar char="•"/>
            </a:pPr>
            <a:r>
              <a:rPr lang="en-GB" sz="1600" dirty="0">
                <a:latin typeface="Arial" panose="020B0604020202020204" pitchFamily="34" charset="0"/>
                <a:ea typeface="Calibri" panose="020F0502020204030204" pitchFamily="34" charset="0"/>
                <a:cs typeface="Arial" panose="020B0604020202020204" pitchFamily="34" charset="0"/>
              </a:rPr>
              <a:t>Uplifting yet sedative</a:t>
            </a:r>
          </a:p>
          <a:p>
            <a:pPr algn="l">
              <a:lnSpc>
                <a:spcPct val="110000"/>
              </a:lnSpc>
              <a:spcBef>
                <a:spcPts val="0"/>
              </a:spcBef>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10000"/>
              </a:lnSpc>
              <a:spcBef>
                <a:spcPts val="0"/>
              </a:spcBef>
            </a:pPr>
            <a:r>
              <a:rPr lang="en-GB" sz="1600" dirty="0">
                <a:effectLst/>
                <a:latin typeface="Arial" panose="020B0604020202020204" pitchFamily="34" charset="0"/>
                <a:ea typeface="Calibri" panose="020F0502020204030204" pitchFamily="34" charset="0"/>
                <a:cs typeface="Arial" panose="020B0604020202020204" pitchFamily="34" charset="0"/>
              </a:rPr>
              <a:t>Furocoumarins</a:t>
            </a:r>
          </a:p>
          <a:p>
            <a:pPr algn="l">
              <a:lnSpc>
                <a:spcPct val="110000"/>
              </a:lnSpc>
              <a:spcBef>
                <a:spcPts val="0"/>
              </a:spcBef>
            </a:pPr>
            <a:r>
              <a:rPr lang="en-GB" sz="1600" dirty="0">
                <a:latin typeface="Arial" panose="020B0604020202020204" pitchFamily="34" charset="0"/>
                <a:ea typeface="Calibri" panose="020F0502020204030204" pitchFamily="34" charset="0"/>
                <a:cs typeface="Arial" panose="020B0604020202020204" pitchFamily="34" charset="0"/>
              </a:rPr>
              <a:t>Caution with </a:t>
            </a:r>
            <a:r>
              <a:rPr lang="en-GB" sz="1600" dirty="0" err="1">
                <a:latin typeface="Arial" panose="020B0604020202020204" pitchFamily="34" charset="0"/>
                <a:ea typeface="Calibri" panose="020F0502020204030204" pitchFamily="34" charset="0"/>
                <a:cs typeface="Arial" panose="020B0604020202020204" pitchFamily="34" charset="0"/>
              </a:rPr>
              <a:t>bergaptene</a:t>
            </a:r>
            <a:r>
              <a:rPr lang="en-GB" sz="1600" dirty="0">
                <a:latin typeface="Arial" panose="020B0604020202020204" pitchFamily="34" charset="0"/>
                <a:ea typeface="Calibri" panose="020F0502020204030204" pitchFamily="34" charset="0"/>
                <a:cs typeface="Arial" panose="020B0604020202020204" pitchFamily="34" charset="0"/>
              </a:rPr>
              <a:t> – potentially carcinogenic</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046385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183873"/>
            <a:ext cx="9144000" cy="1585291"/>
          </a:xfrm>
        </p:spPr>
        <p:txBody>
          <a:bodyPr>
            <a:normAutofit fontScale="90000"/>
          </a:bodyPr>
          <a:lstStyle/>
          <a:p>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br>
              <a:rPr lang="en-GB" sz="3600" dirty="0">
                <a:effectLst/>
                <a:latin typeface="Arial" panose="020B0604020202020204" pitchFamily="34" charset="0"/>
                <a:ea typeface="Calibri" panose="020F0502020204030204" pitchFamily="34" charset="0"/>
                <a:cs typeface="Arial" panose="020B0604020202020204" pitchFamily="34" charset="0"/>
              </a:rPr>
            </a:br>
            <a:r>
              <a:rPr lang="en-GB" sz="3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Ethers &amp; Oxides</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028701"/>
            <a:ext cx="11082131" cy="5883964"/>
          </a:xfrm>
        </p:spPr>
        <p:txBody>
          <a:bodyPr>
            <a:normAutofit fontScale="25000" lnSpcReduction="20000"/>
          </a:bodyPr>
          <a:lstStyle/>
          <a:p>
            <a:pPr algn="l">
              <a:lnSpc>
                <a:spcPct val="120000"/>
              </a:lnSpc>
              <a:spcBef>
                <a:spcPts val="0"/>
              </a:spcBef>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Ethers occur where an oxygen atom binds to 2 carbons in the molecule.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Oxides are ethers where the oxygen atom forms part of a ring in cyclic form. The most well known in aromatherapy tending to be 1,8-cineole (eucalyptol)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General properties of certain ethers: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Respiratory stimulants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Decongestant and mucolytic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Mentally stimulating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containing ethers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Anethole - found in dill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Estragole - Sweet basil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Methyleugenol</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Holy Basil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containing high levels of oxides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Cardamom</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u="sng"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Eucalyptus Globulus, Blue Mallee</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&amp; Radiata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Fragonia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Laurel Leaf</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Spike Lavender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Ravintsara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Rosalina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Rosemary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 considerations - see individual profiles but some notable items are: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Asthma sufferers should avoid 1,8 cineole (common in tea tree and eucalyptus for example) as it can trigger an attack</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 be irritating to the skin and sensitizing if oxidized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1,8-cineole rich oils should be avoided around young children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 doses of ethers can be neurotoxic and cause convulsions and death</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Myristicin and elemicin found in nutmeg oil can be psychotropic if ingested in sufficient quantities although topically applied should not produce these effects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Safrole is a liver carcinogen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07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years but check the individual oil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4" name="Audio 3">
            <a:hlinkClick r:id="" action="ppaction://media"/>
            <a:extLst>
              <a:ext uri="{FF2B5EF4-FFF2-40B4-BE49-F238E27FC236}">
                <a16:creationId xmlns:a16="http://schemas.microsoft.com/office/drawing/2014/main" id="{6F911926-F5DB-7B59-5E0B-270440435BE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35565108"/>
      </p:ext>
    </p:extLst>
  </p:cSld>
  <p:clrMapOvr>
    <a:masterClrMapping/>
  </p:clrMapOvr>
  <mc:AlternateContent xmlns:mc="http://schemas.openxmlformats.org/markup-compatibility/2006" xmlns:p14="http://schemas.microsoft.com/office/powerpoint/2010/main">
    <mc:Choice Requires="p14">
      <p:transition spd="slow" p14:dur="2000" advTm="17069"/>
    </mc:Choice>
    <mc:Fallback xmlns="">
      <p:transition spd="slow" advTm="1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288235"/>
            <a:ext cx="9144000" cy="1754256"/>
          </a:xfrm>
        </p:spPr>
        <p:txBody>
          <a:bodyPr>
            <a:normAutofit fontScale="90000"/>
          </a:bodyPr>
          <a:lstStyle/>
          <a:p>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GB" sz="40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br>
              <a:rPr lang="en-GB" sz="4000" dirty="0">
                <a:effectLst/>
                <a:latin typeface="Arial" panose="020B0604020202020204" pitchFamily="34" charset="0"/>
                <a:ea typeface="Calibri" panose="020F0502020204030204" pitchFamily="34" charset="0"/>
                <a:cs typeface="Arial" panose="020B0604020202020204" pitchFamily="34" charset="0"/>
              </a:rPr>
            </a:br>
            <a:r>
              <a:rPr lang="en-GB" sz="40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40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containing high levels of oxides</a:t>
            </a:r>
            <a:br>
              <a:rPr lang="en-GB" sz="3600" dirty="0">
                <a:effectLst/>
                <a:latin typeface="Arial" panose="020B0604020202020204" pitchFamily="34" charset="0"/>
                <a:ea typeface="Calibri" panose="020F0502020204030204" pitchFamily="34" charset="0"/>
                <a:cs typeface="Arial" panose="020B0604020202020204" pitchFamily="34" charset="0"/>
              </a:rPr>
            </a:br>
            <a:r>
              <a:rPr lang="en-GB" sz="3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669773"/>
            <a:ext cx="11082131" cy="5242891"/>
          </a:xfrm>
        </p:spPr>
        <p:txBody>
          <a:bodyPr>
            <a:normAutofit fontScale="25000" lnSpcReduction="20000"/>
          </a:bodyPr>
          <a:lstStyle/>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Eucalyptol found in eucalyptus, cajeput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Linalool oxide found in rose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Cineole found in tea tree and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eucalytus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 considerations </a:t>
            </a: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Asthma sufferers should avoid 1,8 cineole (common in tea tree and eucalyptus for example) as it can trigger an attack</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 be irritating to the skin and sensitizing if oxidized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1,8-cineole rich oils should be avoided around young children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 doses of ethers can be neurotoxic and cause convulsions and death</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Myristicin and elemicin found in nutmeg oil can be psychotropic if ingested in sufficient quantities although topically applied should not produce these effects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Safrole is a liver carcinogen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 years but check the individual oil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90406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1008822"/>
          </a:xfrm>
        </p:spPr>
        <p:txBody>
          <a:bodyPr>
            <a:normAutofit/>
          </a:bodyPr>
          <a:lstStyle/>
          <a:p>
            <a:r>
              <a:rPr lang="en-US" sz="4000" dirty="0">
                <a:latin typeface="Arial" panose="020B0604020202020204" pitchFamily="34" charset="0"/>
                <a:cs typeface="Arial" panose="020B0604020202020204" pitchFamily="34" charset="0"/>
              </a:rPr>
              <a:t>Organic Chemistry</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1524000" y="1560443"/>
            <a:ext cx="9144000" cy="5237922"/>
          </a:xfrm>
        </p:spPr>
        <p:txBody>
          <a:bodyPr>
            <a:normAutofit fontScale="25000" lnSpcReduction="20000"/>
          </a:bodyPr>
          <a:lstStyle/>
          <a:p>
            <a:pPr algn="l">
              <a:lnSpc>
                <a:spcPct val="120000"/>
              </a:lnSpc>
            </a:pPr>
            <a:r>
              <a:rPr lang="en-US" sz="6400" dirty="0">
                <a:latin typeface="Arial" panose="020B0604020202020204" pitchFamily="34" charset="0"/>
                <a:cs typeface="Arial" panose="020B0604020202020204" pitchFamily="34" charset="0"/>
              </a:rPr>
              <a:t>Chemistry of covalently bonded carbon compounds</a:t>
            </a:r>
          </a:p>
          <a:p>
            <a:pPr algn="l">
              <a:lnSpc>
                <a:spcPct val="120000"/>
              </a:lnSpc>
            </a:pPr>
            <a:r>
              <a:rPr lang="en-US" sz="6400" dirty="0">
                <a:latin typeface="Arial" panose="020B0604020202020204" pitchFamily="34" charset="0"/>
                <a:cs typeface="Arial" panose="020B0604020202020204" pitchFamily="34" charset="0"/>
              </a:rPr>
              <a:t>Multiple bonding is common</a:t>
            </a:r>
          </a:p>
          <a:p>
            <a:pPr algn="l">
              <a:lnSpc>
                <a:spcPct val="120000"/>
              </a:lnSpc>
            </a:pPr>
            <a:r>
              <a:rPr lang="en-US" sz="6400" dirty="0">
                <a:solidFill>
                  <a:srgbClr val="FF0000"/>
                </a:solidFill>
                <a:latin typeface="Arial" panose="020B0604020202020204" pitchFamily="34" charset="0"/>
                <a:cs typeface="Arial" panose="020B0604020202020204" pitchFamily="34" charset="0"/>
              </a:rPr>
              <a:t>EO – unsaturated compounds – double or triple bonds</a:t>
            </a: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consider these as the smallest component parts that make up the oils.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 living things are made of molecules arranged in many different ways.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These will be either chains of molecules, or rings, or a combination of the two. They comprise of carbon, hydrogen and oxygen.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call these the </a:t>
            </a:r>
            <a:r>
              <a:rPr lang="en-GB" sz="6400" b="1" i="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chemical constituents</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or </a:t>
            </a:r>
            <a:r>
              <a:rPr lang="en-GB" sz="6400" b="1" i="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components </a:t>
            </a:r>
            <a:r>
              <a:rPr lang="en-GB" sz="6400" i="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(both the words ‘constituents’ and ‘components’ are often used by people to describe the same thing)</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Similar groups of molecules are categorised together in </a:t>
            </a:r>
            <a:r>
              <a:rPr lang="en-GB" sz="6400" b="1" i="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“families”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Each family has its own traits, properties and benefits. They have certain fragrance profiles - because of how they developed in the plant.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US" sz="7200" dirty="0">
              <a:solidFill>
                <a:srgbClr val="FF0000"/>
              </a:solidFill>
            </a:endParaRPr>
          </a:p>
          <a:p>
            <a:endParaRPr lang="en-US" dirty="0">
              <a:solidFill>
                <a:srgbClr val="FF0000"/>
              </a:solidFill>
            </a:endParaRPr>
          </a:p>
          <a:p>
            <a:endParaRPr lang="en-US" dirty="0"/>
          </a:p>
          <a:p>
            <a:endParaRPr lang="en-US" dirty="0"/>
          </a:p>
          <a:p>
            <a:endParaRPr lang="en-GB" dirty="0"/>
          </a:p>
        </p:txBody>
      </p:sp>
      <p:pic>
        <p:nvPicPr>
          <p:cNvPr id="8" name="Audio 7">
            <a:hlinkClick r:id="" action="ppaction://media"/>
            <a:extLst>
              <a:ext uri="{FF2B5EF4-FFF2-40B4-BE49-F238E27FC236}">
                <a16:creationId xmlns:a16="http://schemas.microsoft.com/office/drawing/2014/main" id="{53E94622-615D-67CC-0230-54AD7FEC70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44855142"/>
      </p:ext>
    </p:extLst>
  </p:cSld>
  <p:clrMapOvr>
    <a:masterClrMapping/>
  </p:clrMapOvr>
  <mc:AlternateContent xmlns:mc="http://schemas.openxmlformats.org/markup-compatibility/2006" xmlns:p14="http://schemas.microsoft.com/office/powerpoint/2010/main">
    <mc:Choice Requires="p14">
      <p:transition spd="slow" p14:dur="2000" advTm="64157"/>
    </mc:Choice>
    <mc:Fallback xmlns="">
      <p:transition spd="slow" advTm="6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089F-1170-C187-4402-0F2FB55307AB}"/>
              </a:ext>
            </a:extLst>
          </p:cNvPr>
          <p:cNvSpPr>
            <a:spLocks noGrp="1"/>
          </p:cNvSpPr>
          <p:nvPr>
            <p:ph type="title"/>
          </p:nvPr>
        </p:nvSpPr>
        <p:spPr/>
        <p:txBody>
          <a:bodyPr/>
          <a:lstStyle/>
          <a:p>
            <a:r>
              <a:rPr lang="en-US" dirty="0"/>
              <a:t>				</a:t>
            </a:r>
            <a:r>
              <a:rPr lang="en-US" sz="4000" dirty="0">
                <a:latin typeface="Arial" panose="020B0604020202020204" pitchFamily="34" charset="0"/>
                <a:cs typeface="Arial" panose="020B0604020202020204" pitchFamily="34" charset="0"/>
              </a:rPr>
              <a:t>References</a:t>
            </a:r>
            <a:endParaRPr lang="en-GB"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7619B5C-886E-AB73-6038-FD764468B3A3}"/>
              </a:ext>
            </a:extLst>
          </p:cNvPr>
          <p:cNvSpPr>
            <a:spLocks noGrp="1"/>
          </p:cNvSpPr>
          <p:nvPr>
            <p:ph idx="1"/>
          </p:nvPr>
        </p:nvSpPr>
        <p:spPr/>
        <p:txBody>
          <a:bodyPr/>
          <a:lstStyle/>
          <a:p>
            <a:r>
              <a:rPr lang="en-US" dirty="0"/>
              <a:t>PubMed</a:t>
            </a:r>
          </a:p>
          <a:p>
            <a:r>
              <a:rPr lang="en-US" dirty="0"/>
              <a:t>Google Scholar</a:t>
            </a:r>
          </a:p>
          <a:p>
            <a:r>
              <a:rPr lang="en-US" dirty="0"/>
              <a:t>Science.gov</a:t>
            </a:r>
          </a:p>
          <a:p>
            <a:r>
              <a:rPr lang="en-US" dirty="0"/>
              <a:t>ScienceDirect</a:t>
            </a:r>
          </a:p>
          <a:p>
            <a:r>
              <a:rPr lang="en-US" dirty="0"/>
              <a:t>Essential Chemistry for Aromatherapy by Sue Clarke</a:t>
            </a:r>
          </a:p>
          <a:p>
            <a:r>
              <a:rPr lang="en-US" dirty="0"/>
              <a:t>www.tisserand</a:t>
            </a:r>
            <a:r>
              <a:rPr lang="en-US"/>
              <a:t>.com</a:t>
            </a:r>
            <a:endParaRPr lang="en-GB" dirty="0"/>
          </a:p>
        </p:txBody>
      </p:sp>
    </p:spTree>
    <p:extLst>
      <p:ext uri="{BB962C8B-B14F-4D97-AF65-F5344CB8AC3E}">
        <p14:creationId xmlns:p14="http://schemas.microsoft.com/office/powerpoint/2010/main" val="384930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1008822"/>
          </a:xfrm>
        </p:spPr>
        <p:txBody>
          <a:bodyPr>
            <a:normAutofit/>
          </a:bodyPr>
          <a:lstStyle/>
          <a:p>
            <a:r>
              <a:rPr lang="en-US" sz="4000" dirty="0">
                <a:latin typeface="Arial" panose="020B0604020202020204" pitchFamily="34" charset="0"/>
                <a:cs typeface="Arial" panose="020B0604020202020204" pitchFamily="34" charset="0"/>
              </a:rPr>
              <a:t>Functional Groups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1524000" y="1560443"/>
            <a:ext cx="9144000" cy="4199283"/>
          </a:xfrm>
        </p:spPr>
        <p:txBody>
          <a:bodyPr>
            <a:normAutofit/>
          </a:bodyPr>
          <a:lstStyle/>
          <a:p>
            <a:pPr algn="l"/>
            <a:r>
              <a:rPr lang="en-US" sz="1600" dirty="0">
                <a:solidFill>
                  <a:srgbClr val="FF0000"/>
                </a:solidFill>
                <a:latin typeface="Arial" panose="020B0604020202020204" pitchFamily="34" charset="0"/>
                <a:cs typeface="Arial" panose="020B0604020202020204" pitchFamily="34" charset="0"/>
              </a:rPr>
              <a:t>Describing odors in EO</a:t>
            </a:r>
          </a:p>
          <a:p>
            <a:pPr algn="l"/>
            <a:endParaRPr lang="en-GB" sz="1600" b="1" kern="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r>
              <a:rPr lang="en-GB" sz="1600" b="1" kern="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Chemical Families</a:t>
            </a:r>
            <a:endParaRPr lang="en-US" sz="1600" dirty="0">
              <a:solidFill>
                <a:srgbClr val="FF0000"/>
              </a:solidFill>
              <a:latin typeface="Arial" panose="020B0604020202020204" pitchFamily="34" charset="0"/>
              <a:cs typeface="Arial" panose="020B0604020202020204" pitchFamily="34" charset="0"/>
            </a:endParaRPr>
          </a:p>
          <a:p>
            <a:pPr algn="l">
              <a:lnSpc>
                <a:spcPct val="107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Essential oils are made up of carbon and hydrogen (hydrocarbons) and </a:t>
            </a:r>
            <a:r>
              <a:rPr lang="en-US" sz="1600" dirty="0">
                <a:latin typeface="Arial" panose="020B0604020202020204" pitchFamily="34" charset="0"/>
                <a:cs typeface="Arial" panose="020B0604020202020204" pitchFamily="34" charset="0"/>
              </a:rPr>
              <a:t>Oxygenated hydrocarbons.</a:t>
            </a:r>
          </a:p>
          <a:p>
            <a:pPr algn="l">
              <a:lnSpc>
                <a:spcPct val="107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main ‘building block’ of how the hydrogen and carbon molecules are arranged together is called an isoprene. Many sets of </a:t>
            </a:r>
            <a:r>
              <a:rPr lang="en-GB" sz="16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isoprenes</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categorised by similarity of how each set is built, are known as </a:t>
            </a:r>
            <a:r>
              <a:rPr lang="en-GB" sz="16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Families</a:t>
            </a: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6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Similar arrangements result in similar properties.</a:t>
            </a:r>
            <a:endParaRPr lang="en-US" sz="1600" dirty="0">
              <a:latin typeface="Arial" panose="020B0604020202020204" pitchFamily="34" charset="0"/>
              <a:cs typeface="Arial" panose="020B0604020202020204" pitchFamily="34" charset="0"/>
            </a:endParaRPr>
          </a:p>
          <a:p>
            <a:pPr algn="l"/>
            <a:endParaRPr lang="en-US" sz="1900" dirty="0">
              <a:latin typeface="Arial" panose="020B0604020202020204" pitchFamily="34" charset="0"/>
              <a:cs typeface="Arial" panose="020B0604020202020204" pitchFamily="34" charset="0"/>
            </a:endParaRPr>
          </a:p>
          <a:p>
            <a:endParaRPr lang="en-US" dirty="0">
              <a:solidFill>
                <a:srgbClr val="FF0000"/>
              </a:solidFill>
            </a:endParaRPr>
          </a:p>
          <a:p>
            <a:endParaRPr lang="en-US" dirty="0"/>
          </a:p>
          <a:p>
            <a:endParaRPr lang="en-US" dirty="0"/>
          </a:p>
          <a:p>
            <a:endParaRPr lang="en-GB" dirty="0"/>
          </a:p>
        </p:txBody>
      </p:sp>
    </p:spTree>
    <p:extLst>
      <p:ext uri="{BB962C8B-B14F-4D97-AF65-F5344CB8AC3E}">
        <p14:creationId xmlns:p14="http://schemas.microsoft.com/office/powerpoint/2010/main" val="3708360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1008822"/>
          </a:xfrm>
        </p:spPr>
        <p:txBody>
          <a:bodyPr>
            <a:normAutofit/>
          </a:bodyPr>
          <a:lstStyle/>
          <a:p>
            <a:r>
              <a:rPr lang="en-US" sz="4000" dirty="0">
                <a:latin typeface="Arial" panose="020B0604020202020204" pitchFamily="34" charset="0"/>
                <a:cs typeface="Arial" panose="020B0604020202020204" pitchFamily="34" charset="0"/>
              </a:rPr>
              <a:t>GC/MS Report</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1524000" y="805071"/>
            <a:ext cx="9144000" cy="5784572"/>
          </a:xfrm>
        </p:spPr>
        <p:txBody>
          <a:bodyPr>
            <a:normAutofit/>
          </a:bodyPr>
          <a:lstStyle/>
          <a:p>
            <a:endParaRPr lang="en-US" dirty="0">
              <a:solidFill>
                <a:srgbClr val="FF0000"/>
              </a:solidFill>
            </a:endParaRPr>
          </a:p>
          <a:p>
            <a:pPr algn="l">
              <a:lnSpc>
                <a:spcPct val="107000"/>
              </a:lnSpc>
              <a:spcBef>
                <a:spcPts val="4500"/>
              </a:spcBef>
              <a:spcAft>
                <a:spcPts val="1875"/>
              </a:spcAft>
            </a:pPr>
            <a:r>
              <a:rPr lang="en-GB" sz="1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place you will find details of these constituents is in a GC/MS report.</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Gas Chromatography and Mass Spectrometry report tells you what chemical constituents can be found in each oil.</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 from the same plant species can vary greatly in chemical composition, scent and therapeutic properties based on the country and even region they have been sourced from.</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Soil and conditions the plant has been grown in makes a huge difference to the essential oil. Two oils from the same producer may even vary from season to season. Things like the weather and climate conditions, how it’s grown, when it’s harvested, the distillation and countless other external factors all contribute to the chemical composition of the oil produced.</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endParaRPr lang="en-US" sz="2900" dirty="0">
              <a:latin typeface="Arial" panose="020B0604020202020204" pitchFamily="34" charset="0"/>
              <a:cs typeface="Arial" panose="020B0604020202020204" pitchFamily="34" charset="0"/>
            </a:endParaRPr>
          </a:p>
          <a:p>
            <a:endParaRPr lang="en-US" dirty="0"/>
          </a:p>
          <a:p>
            <a:endParaRPr lang="en-GB" dirty="0"/>
          </a:p>
        </p:txBody>
      </p:sp>
      <p:pic>
        <p:nvPicPr>
          <p:cNvPr id="4" name="Audio 3">
            <a:hlinkClick r:id="" action="ppaction://media"/>
            <a:extLst>
              <a:ext uri="{FF2B5EF4-FFF2-40B4-BE49-F238E27FC236}">
                <a16:creationId xmlns:a16="http://schemas.microsoft.com/office/drawing/2014/main" id="{C0B49DCD-26E3-4A75-6B9C-BE836182A1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86826750"/>
      </p:ext>
    </p:extLst>
  </p:cSld>
  <p:clrMapOvr>
    <a:masterClrMapping/>
  </p:clrMapOvr>
  <mc:AlternateContent xmlns:mc="http://schemas.openxmlformats.org/markup-compatibility/2006" xmlns:p14="http://schemas.microsoft.com/office/powerpoint/2010/main">
    <mc:Choice Requires="p14">
      <p:transition spd="slow" p14:dur="2000" advTm="70710"/>
    </mc:Choice>
    <mc:Fallback xmlns="">
      <p:transition spd="slow" advTm="7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1008822"/>
          </a:xfrm>
        </p:spPr>
        <p:txBody>
          <a:bodyPr>
            <a:normAutofit/>
          </a:bodyPr>
          <a:lstStyle/>
          <a:p>
            <a:r>
              <a:rPr lang="en-US" sz="4000" dirty="0">
                <a:latin typeface="Arial" panose="020B0604020202020204" pitchFamily="34" charset="0"/>
                <a:cs typeface="Arial" panose="020B0604020202020204" pitchFamily="34" charset="0"/>
              </a:rPr>
              <a:t>Synergy</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1524000" y="844827"/>
            <a:ext cx="9144000" cy="5744816"/>
          </a:xfrm>
        </p:spPr>
        <p:txBody>
          <a:bodyPr>
            <a:normAutofit/>
          </a:bodyPr>
          <a:lstStyle/>
          <a:p>
            <a:pPr algn="l"/>
            <a:endParaRPr lang="en-US" sz="2900" dirty="0">
              <a:latin typeface="Arial" panose="020B0604020202020204" pitchFamily="34" charset="0"/>
              <a:cs typeface="Arial" panose="020B0604020202020204" pitchFamily="34" charset="0"/>
            </a:endParaRPr>
          </a:p>
          <a:p>
            <a:pPr algn="l">
              <a:lnSpc>
                <a:spcPct val="107000"/>
              </a:lnSpc>
              <a:spcBef>
                <a:spcPts val="4500"/>
              </a:spcBef>
              <a:spcAft>
                <a:spcPts val="1875"/>
              </a:spcAft>
            </a:pPr>
            <a:r>
              <a:rPr lang="en-GB" sz="1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beautiful cocktail of different chemicals all interacting together</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 can be tempting to imagine an essential oil is only made up of one singular chemical group. In fact, most essential oils contain blends of many different chemical groups.</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Most oils will have some of each different chemical family contained within their make-up. Their own </a:t>
            </a:r>
            <a:r>
              <a:rPr lang="en-GB" sz="1700" i="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plant </a:t>
            </a: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family often dictates what the predominant </a:t>
            </a:r>
            <a:r>
              <a:rPr lang="en-GB" sz="1700" i="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chemica</a:t>
            </a: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 family might be.</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cocktail of different chemicals all interact together. These chemicals also support and moderate each other. This results in an essential oil having many different properties.</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1875"/>
              </a:spcAft>
            </a:pPr>
            <a:r>
              <a:rPr lang="en-GB" sz="17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call this interaction </a:t>
            </a:r>
            <a:r>
              <a:rPr lang="en-GB" sz="1700" i="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synergy.</a:t>
            </a:r>
            <a:endParaRPr lang="en-GB" sz="1700" dirty="0">
              <a:effectLst/>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GB" dirty="0"/>
          </a:p>
        </p:txBody>
      </p:sp>
      <p:pic>
        <p:nvPicPr>
          <p:cNvPr id="4" name="Audio 3">
            <a:hlinkClick r:id="" action="ppaction://media"/>
            <a:extLst>
              <a:ext uri="{FF2B5EF4-FFF2-40B4-BE49-F238E27FC236}">
                <a16:creationId xmlns:a16="http://schemas.microsoft.com/office/drawing/2014/main" id="{CF1D0710-3176-D1B3-D7BD-17716C2DCC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16662504"/>
      </p:ext>
    </p:extLst>
  </p:cSld>
  <p:clrMapOvr>
    <a:masterClrMapping/>
  </p:clrMapOvr>
  <mc:AlternateContent xmlns:mc="http://schemas.openxmlformats.org/markup-compatibility/2006" xmlns:p14="http://schemas.microsoft.com/office/powerpoint/2010/main">
    <mc:Choice Requires="p14">
      <p:transition spd="slow" p14:dur="2000" advTm="62903"/>
    </mc:Choice>
    <mc:Fallback xmlns="">
      <p:transition spd="slow" advTm="6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670891"/>
          </a:xfrm>
        </p:spPr>
        <p:txBody>
          <a:bodyPr>
            <a:normAutofit/>
          </a:bodyPr>
          <a:lstStyle/>
          <a:p>
            <a:r>
              <a:rPr lang="en-US" sz="4000" dirty="0">
                <a:latin typeface="Arial" panose="020B0604020202020204" pitchFamily="34" charset="0"/>
                <a:cs typeface="Arial" panose="020B0604020202020204" pitchFamily="34" charset="0"/>
              </a:rPr>
              <a:t>Terpenes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964096" y="606287"/>
            <a:ext cx="10242274" cy="6082748"/>
          </a:xfrm>
        </p:spPr>
        <p:txBody>
          <a:bodyPr>
            <a:normAutofit fontScale="25000" lnSpcReduction="20000"/>
          </a:bodyPr>
          <a:lstStyle/>
          <a:p>
            <a:pPr algn="l">
              <a:lnSpc>
                <a:spcPct val="120000"/>
              </a:lnSpc>
              <a:spcBef>
                <a:spcPts val="4500"/>
              </a:spcBef>
              <a:spcAft>
                <a:spcPts val="1875"/>
              </a:spcAft>
            </a:pPr>
            <a:endParaRPr lang="en-GB" sz="72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terpene family is large and contributes hugely to both the fragrance and properties of an oil. Form the top notes of a blend.</a:t>
            </a:r>
          </a:p>
          <a:p>
            <a:pPr algn="l">
              <a:lnSpc>
                <a:spcPct val="120000"/>
              </a:lnSpc>
              <a:spcBef>
                <a:spcPts val="0"/>
              </a:spcBef>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b="1" cap="all" spc="24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MONOTERPENES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Largest chemical family and the constituents from this family are found everywhere in nature. Made up of hydrogen and carbon molecules called hydrocarbons, they contain just 10 carbon atoms (so 2 isoprene chains - an isoprene chain contains 5 carbons).</a:t>
            </a:r>
          </a:p>
          <a:p>
            <a:pPr algn="l">
              <a:lnSpc>
                <a:spcPct val="120000"/>
              </a:lnSpc>
              <a:spcBef>
                <a:spcPts val="0"/>
              </a:spcBef>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Qualities of Monoterpenes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Lipophilic</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Bef>
                <a:spcPts val="0"/>
              </a:spcBef>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Being so tiny, these penetrate the tissues of the body easily. Adding oils rich in monoterpenes into blends improves skin penetration.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Deodorising</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Bef>
                <a:spcPts val="0"/>
              </a:spcBef>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Great for diffusing, they deodorize the air. Pine oils good example.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Oxidise quickly</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Bef>
                <a:spcPts val="0"/>
              </a:spcBef>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Such as citrus oils, degrade rapidly. The oils will begin to irritate the skin, and cause skin sensitisation and should not be used topically. Can be used for diffusion and household cleaning.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Bef>
                <a:spcPts val="0"/>
              </a:spcBef>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months - 3 years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Bef>
                <a:spcPts val="0"/>
              </a:spcBef>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 be irritating to the skin, especially if older/oxidised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5" name="Audio 4">
            <a:hlinkClick r:id="" action="ppaction://media"/>
            <a:extLst>
              <a:ext uri="{FF2B5EF4-FFF2-40B4-BE49-F238E27FC236}">
                <a16:creationId xmlns:a16="http://schemas.microsoft.com/office/drawing/2014/main" id="{082CA3A9-576B-5DAF-88D4-3112A38F26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36580246"/>
      </p:ext>
    </p:extLst>
  </p:cSld>
  <p:clrMapOvr>
    <a:masterClrMapping/>
  </p:clrMapOvr>
  <mc:AlternateContent xmlns:mc="http://schemas.openxmlformats.org/markup-compatibility/2006" xmlns:p14="http://schemas.microsoft.com/office/powerpoint/2010/main">
    <mc:Choice Requires="p14">
      <p:transition spd="slow" p14:dur="2000" advTm="17582"/>
    </mc:Choice>
    <mc:Fallback xmlns="">
      <p:transition spd="slow" advTm="1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670891"/>
          </a:xfrm>
        </p:spPr>
        <p:txBody>
          <a:bodyPr>
            <a:normAutofit/>
          </a:bodyPr>
          <a:lstStyle/>
          <a:p>
            <a:r>
              <a:rPr lang="en-US" sz="4000" dirty="0">
                <a:latin typeface="Arial" panose="020B0604020202020204" pitchFamily="34" charset="0"/>
                <a:cs typeface="Arial" panose="020B0604020202020204" pitchFamily="34" charset="0"/>
              </a:rPr>
              <a:t>Monoterpenes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964096" y="248479"/>
            <a:ext cx="10242274" cy="6495221"/>
          </a:xfrm>
        </p:spPr>
        <p:txBody>
          <a:bodyPr>
            <a:normAutofit fontScale="25000" lnSpcReduction="20000"/>
          </a:bodyPr>
          <a:lstStyle/>
          <a:p>
            <a:pPr algn="l">
              <a:lnSpc>
                <a:spcPct val="120000"/>
              </a:lnSpc>
              <a:spcBef>
                <a:spcPts val="4500"/>
              </a:spcBef>
              <a:spcAft>
                <a:spcPts val="1875"/>
              </a:spcAft>
            </a:pPr>
            <a:endParaRPr lang="en-GB" sz="7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Common Properties of Monoterpenes: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Antiseptic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Antibacterial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Antiviral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Anti-inflammatory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Decongestant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Rubefacient - increase circulation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Analgesic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Stimulant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Common examples of monoterpenes: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Camphene, found in camphor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Carene, found in basil and fennel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Limonene – citruses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Sabinene found in black pepper.</a:t>
            </a: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err="1">
                <a:solidFill>
                  <a:srgbClr val="000000"/>
                </a:solidFill>
                <a:latin typeface="Arial" panose="020B0604020202020204" pitchFamily="34" charset="0"/>
                <a:ea typeface="Calibri" panose="020F0502020204030204" pitchFamily="34" charset="0"/>
                <a:cs typeface="Arial" panose="020B0604020202020204" pitchFamily="34" charset="0"/>
              </a:rPr>
              <a:t>Menthene</a:t>
            </a:r>
            <a:r>
              <a:rPr lang="en-GB" sz="6400" spc="30" dirty="0">
                <a:solidFill>
                  <a:srgbClr val="000000"/>
                </a:solidFill>
                <a:latin typeface="Arial" panose="020B0604020202020204" pitchFamily="34" charset="0"/>
                <a:ea typeface="Calibri" panose="020F0502020204030204" pitchFamily="34" charset="0"/>
                <a:cs typeface="Arial" panose="020B0604020202020204" pitchFamily="34" charset="0"/>
              </a:rPr>
              <a:t> found in peppermint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endParaRPr lang="en-US" sz="6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39750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A430-8C7E-7B97-7542-0EBCDF532B61}"/>
              </a:ext>
            </a:extLst>
          </p:cNvPr>
          <p:cNvSpPr>
            <a:spLocks noGrp="1"/>
          </p:cNvSpPr>
          <p:nvPr>
            <p:ph type="ctrTitle"/>
          </p:nvPr>
        </p:nvSpPr>
        <p:spPr>
          <a:xfrm>
            <a:off x="1524000" y="606287"/>
            <a:ext cx="9144000" cy="670891"/>
          </a:xfrm>
        </p:spPr>
        <p:txBody>
          <a:bodyPr>
            <a:normAutofit/>
          </a:bodyPr>
          <a:lstStyle/>
          <a:p>
            <a:r>
              <a:rPr lang="en-US" sz="4000" dirty="0">
                <a:latin typeface="Arial" panose="020B0604020202020204" pitchFamily="34" charset="0"/>
                <a:cs typeface="Arial" panose="020B0604020202020204" pitchFamily="34" charset="0"/>
              </a:rPr>
              <a:t>Sesquiterpenes</a:t>
            </a: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7FE43B2-AEE8-E0AF-DA3E-1892FEC0A211}"/>
              </a:ext>
            </a:extLst>
          </p:cNvPr>
          <p:cNvSpPr>
            <a:spLocks noGrp="1"/>
          </p:cNvSpPr>
          <p:nvPr>
            <p:ph type="subTitle" idx="1"/>
          </p:nvPr>
        </p:nvSpPr>
        <p:spPr>
          <a:xfrm>
            <a:off x="760343" y="1311965"/>
            <a:ext cx="10759109" cy="5431735"/>
          </a:xfrm>
        </p:spPr>
        <p:txBody>
          <a:bodyPr>
            <a:normAutofit fontScale="25000" lnSpcReduction="20000"/>
          </a:bodyPr>
          <a:lstStyle/>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These contain only hydrogen and carbon (hydrocarbons) but sesquiterpenes have 5 more carbons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molecules are bigger and heavier, take longer to evaporate from the bottle.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Research shows these are able to cross the blood brain barrier affecting the brain, emotions and hormones, and we use these as very sedative oils.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Qualities of Sesquiterpenes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Oxidisation</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Still susceptible to oxidisation but much lower risk than monoterpenes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Shelf life: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Some can last as long as 6-8 years shelf life. They evaporate much slower.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Safety: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Since sesquiterpenes are gentler and less irritating to the skin, these tend to have fewer safety concerns attached to them</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l">
              <a:lnSpc>
                <a:spcPct val="120000"/>
              </a:lnSpc>
              <a:spcAft>
                <a:spcPts val="800"/>
              </a:spcAft>
              <a:buSzPts val="1000"/>
              <a:buFont typeface="Courier New" panose="02070309020205020404" pitchFamily="49" charset="0"/>
              <a:buChar char="o"/>
              <a:tabLst>
                <a:tab pos="9144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Common Properties of Sesquiterpenes: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Benefits are harder to categorise because they have such a diversity or properties. On the whole though, sesquiterpenes are: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Antibacterial</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Antiseptic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Analgesic</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 Inflammatory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Cicatrizant</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taken from the roots of plants tend to be high in this group and as such they act as if they are anchoring you more. They are mostly:</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Grounding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Sedative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Emotion and hormonal balancing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high in sesquiterpenes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Balsam Copaiba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Ginger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Helichrysum</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Cedarwood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Manuka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Melissa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Vetiver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Myrrh: contains beta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elemene</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which suppresses new blood vessels from forming in pregnancy and could suppress </a:t>
            </a:r>
            <a:r>
              <a:rPr lang="en-GB" sz="6400"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fetal</a:t>
            </a: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growth.</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u="sng"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Patchouli</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Rhododendron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u="sng"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Ylang </a:t>
            </a:r>
            <a:r>
              <a:rPr lang="en-GB" sz="6400" u="sng" spc="3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Ylang</a:t>
            </a:r>
            <a:r>
              <a:rPr lang="en-GB" sz="6400" u="sng"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 (Complete)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Black Pepper - can be irritating to the skin</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b="1"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Some common sesquiterpenes: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β-Caryophyllene - black Pepper and copaiba</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β-Cedrene - Cedarwood</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α-Humulene - Derived from hops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α-Zingiberene- Found in ginger</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Another sesquiterpene that always causes excitement is azulene. This forms from changes in the chemistry during distillation and turns the oil blue. Azulene is like liquid anaesthetic in that it is soothing, relaxing and calming.</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0"/>
              </a:spcBef>
              <a:spcAft>
                <a:spcPts val="1875"/>
              </a:spcAf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Oils containing azulene are: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German Chamomile</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Wormwood (Considered hazardous because of other constituents)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20000"/>
              </a:lnSpc>
              <a:spcBef>
                <a:spcPts val="0"/>
              </a:spcBef>
              <a:spcAft>
                <a:spcPts val="800"/>
              </a:spcAft>
              <a:buSzPts val="1000"/>
              <a:buFont typeface="Symbol" panose="05050102010706020507" pitchFamily="18" charset="2"/>
              <a:buChar char=""/>
              <a:tabLst>
                <a:tab pos="457200" algn="l"/>
              </a:tabLst>
            </a:pPr>
            <a:r>
              <a:rPr lang="en-GB" sz="64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Yarrow </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algn="l">
              <a:lnSpc>
                <a:spcPct val="120000"/>
              </a:lnSpc>
              <a:spcBef>
                <a:spcPts val="4500"/>
              </a:spcBef>
              <a:spcAft>
                <a:spcPts val="1875"/>
              </a:spcAft>
            </a:pPr>
            <a:endParaRPr lang="en-GB" sz="7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800"/>
              </a:spcAft>
              <a:buSzPts val="1000"/>
              <a:buFont typeface="Symbol" panose="05050102010706020507" pitchFamily="18" charset="2"/>
              <a:buChar char=""/>
              <a:tabLst>
                <a:tab pos="457200" algn="l"/>
              </a:tabLst>
            </a:pPr>
            <a:endParaRPr lang="en-GB" sz="64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5" name="Audio 4">
            <a:hlinkClick r:id="" action="ppaction://media"/>
            <a:extLst>
              <a:ext uri="{FF2B5EF4-FFF2-40B4-BE49-F238E27FC236}">
                <a16:creationId xmlns:a16="http://schemas.microsoft.com/office/drawing/2014/main" id="{43C1F2C2-260F-0708-50D0-45E2AA1A806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0000" t="-231250" r="-450000" b="-231250"/>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25167691"/>
      </p:ext>
    </p:extLst>
  </p:cSld>
  <p:clrMapOvr>
    <a:masterClrMapping/>
  </p:clrMapOvr>
  <mc:AlternateContent xmlns:mc="http://schemas.openxmlformats.org/markup-compatibility/2006" xmlns:p14="http://schemas.microsoft.com/office/powerpoint/2010/main">
    <mc:Choice Requires="p14">
      <p:transition spd="slow" p14:dur="2000" advTm="36420"/>
    </mc:Choice>
    <mc:Fallback xmlns="">
      <p:transition spd="slow" advTm="3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2964</Words>
  <Application>Microsoft Office PowerPoint</Application>
  <PresentationFormat>Widescreen</PresentationFormat>
  <Paragraphs>465</Paragraphs>
  <Slides>30</Slides>
  <Notes>0</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Courier New</vt:lpstr>
      <vt:lpstr>Symbol</vt:lpstr>
      <vt:lpstr>Times New Roman</vt:lpstr>
      <vt:lpstr>Wingdings</vt:lpstr>
      <vt:lpstr>Office Theme</vt:lpstr>
      <vt:lpstr>Aromatherapy Chemistry</vt:lpstr>
      <vt:lpstr>Elements</vt:lpstr>
      <vt:lpstr>Organic Chemistry</vt:lpstr>
      <vt:lpstr>Functional Groups</vt:lpstr>
      <vt:lpstr>GC/MS Report</vt:lpstr>
      <vt:lpstr>Synergy</vt:lpstr>
      <vt:lpstr>Terpenes</vt:lpstr>
      <vt:lpstr>Monoterpenes</vt:lpstr>
      <vt:lpstr>Sesquiterpenes</vt:lpstr>
      <vt:lpstr>Properties</vt:lpstr>
      <vt:lpstr>Oils high in sesquiterpenes </vt:lpstr>
      <vt:lpstr>Alcohols  </vt:lpstr>
      <vt:lpstr>Properties  </vt:lpstr>
      <vt:lpstr>Oils high in Monoterpenols  </vt:lpstr>
      <vt:lpstr>Sesquiterpenols  </vt:lpstr>
      <vt:lpstr>Oils high in Sesquiterpenols  </vt:lpstr>
      <vt:lpstr>Aldehydes  </vt:lpstr>
      <vt:lpstr>Oils high in Aldehydes  </vt:lpstr>
      <vt:lpstr>  Phenols</vt:lpstr>
      <vt:lpstr>  Properties</vt:lpstr>
      <vt:lpstr>  Oils containing phenols</vt:lpstr>
      <vt:lpstr> Esters</vt:lpstr>
      <vt:lpstr>   General properties of certain esters: </vt:lpstr>
      <vt:lpstr> Ketones   </vt:lpstr>
      <vt:lpstr> General properties of certain ketones - in low concentrations:   </vt:lpstr>
      <vt:lpstr>   Lactones &amp; coumarins     </vt:lpstr>
      <vt:lpstr>    Properties    </vt:lpstr>
      <vt:lpstr>        Ethers &amp; Oxides </vt:lpstr>
      <vt:lpstr>       Oils containing high levels of oxides   </vt:lpstr>
      <vt:lpstr>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Aromatherapy Chemistry</dc:title>
  <dc:creator>Angelic Skoberla</dc:creator>
  <cp:lastModifiedBy>Angelic Skoberla</cp:lastModifiedBy>
  <cp:revision>11</cp:revision>
  <dcterms:created xsi:type="dcterms:W3CDTF">2023-03-14T11:50:47Z</dcterms:created>
  <dcterms:modified xsi:type="dcterms:W3CDTF">2023-03-14T18:50:17Z</dcterms:modified>
</cp:coreProperties>
</file>